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1"/>
  </p:notesMasterIdLst>
  <p:sldIdLst>
    <p:sldId id="256" r:id="rId3"/>
    <p:sldId id="308" r:id="rId4"/>
    <p:sldId id="309" r:id="rId5"/>
    <p:sldId id="310" r:id="rId6"/>
    <p:sldId id="313" r:id="rId7"/>
    <p:sldId id="261" r:id="rId8"/>
    <p:sldId id="257" r:id="rId9"/>
    <p:sldId id="258" r:id="rId10"/>
    <p:sldId id="259" r:id="rId11"/>
    <p:sldId id="263" r:id="rId12"/>
    <p:sldId id="260" r:id="rId13"/>
    <p:sldId id="262" r:id="rId14"/>
    <p:sldId id="266" r:id="rId15"/>
    <p:sldId id="267" r:id="rId16"/>
    <p:sldId id="268" r:id="rId17"/>
    <p:sldId id="270" r:id="rId18"/>
    <p:sldId id="280" r:id="rId19"/>
    <p:sldId id="279" r:id="rId20"/>
    <p:sldId id="292" r:id="rId21"/>
    <p:sldId id="291" r:id="rId22"/>
    <p:sldId id="293" r:id="rId23"/>
    <p:sldId id="294" r:id="rId24"/>
    <p:sldId id="265" r:id="rId25"/>
    <p:sldId id="304" r:id="rId26"/>
    <p:sldId id="305" r:id="rId27"/>
    <p:sldId id="301" r:id="rId28"/>
    <p:sldId id="295" r:id="rId29"/>
    <p:sldId id="281" r:id="rId30"/>
    <p:sldId id="282" r:id="rId31"/>
    <p:sldId id="283" r:id="rId32"/>
    <p:sldId id="285" r:id="rId33"/>
    <p:sldId id="290" r:id="rId34"/>
    <p:sldId id="286" r:id="rId35"/>
    <p:sldId id="287" r:id="rId36"/>
    <p:sldId id="288" r:id="rId37"/>
    <p:sldId id="289" r:id="rId38"/>
    <p:sldId id="296" r:id="rId39"/>
    <p:sldId id="297" r:id="rId40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8E9"/>
    <a:srgbClr val="61B02E"/>
    <a:srgbClr val="DCB007"/>
    <a:srgbClr val="4F81BD"/>
    <a:srgbClr val="149948"/>
    <a:srgbClr val="4067B1"/>
    <a:srgbClr val="F47A21"/>
    <a:srgbClr val="AA9775"/>
    <a:srgbClr val="3B9ED8"/>
    <a:srgbClr val="6771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6" autoAdjust="0"/>
    <p:restoredTop sz="94255" autoAdjust="0"/>
  </p:normalViewPr>
  <p:slideViewPr>
    <p:cSldViewPr snapToGrid="0">
      <p:cViewPr>
        <p:scale>
          <a:sx n="88" d="100"/>
          <a:sy n="88" d="100"/>
        </p:scale>
        <p:origin x="-456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BEC86-4271-44C3-9457-AAF74F1BF5E2}" type="datetimeFigureOut">
              <a:rPr lang="es-SV" smtClean="0"/>
              <a:t>07/09/2017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F1D88-CBFB-4BD2-B5A0-C9AE04D5E29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56495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F1D88-CBFB-4BD2-B5A0-C9AE04D5E294}" type="slidenum">
              <a:rPr lang="es-SV" smtClean="0"/>
              <a:t>18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10378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F1D88-CBFB-4BD2-B5A0-C9AE04D5E294}" type="slidenum">
              <a:rPr lang="es-SV" smtClean="0"/>
              <a:t>37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32999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B580-8F76-485D-936B-463EDEAE5224}" type="datetimeFigureOut">
              <a:rPr lang="es-SV" smtClean="0"/>
              <a:t>07/09/2017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846B-31F4-49D6-BFE4-4E764DA1C67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26036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B580-8F76-485D-936B-463EDEAE5224}" type="datetimeFigureOut">
              <a:rPr lang="es-SV" smtClean="0"/>
              <a:t>07/09/2017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846B-31F4-49D6-BFE4-4E764DA1C67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2693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B580-8F76-485D-936B-463EDEAE5224}" type="datetimeFigureOut">
              <a:rPr lang="es-SV" smtClean="0"/>
              <a:t>07/09/2017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846B-31F4-49D6-BFE4-4E764DA1C67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54994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E278-741A-43D2-99CC-F27BA565B19B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CB65-AA9D-4D13-B3F8-679472C358FF}" type="slidenum">
              <a:rPr lang="es-SV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764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E278-741A-43D2-99CC-F27BA565B19B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CB65-AA9D-4D13-B3F8-679472C358FF}" type="slidenum">
              <a:rPr lang="es-SV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65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E278-741A-43D2-99CC-F27BA565B19B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CB65-AA9D-4D13-B3F8-679472C358FF}" type="slidenum">
              <a:rPr lang="es-SV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75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E278-741A-43D2-99CC-F27BA565B19B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CB65-AA9D-4D13-B3F8-679472C358FF}" type="slidenum">
              <a:rPr lang="es-SV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168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E278-741A-43D2-99CC-F27BA565B19B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CB65-AA9D-4D13-B3F8-679472C358FF}" type="slidenum">
              <a:rPr lang="es-SV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77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E278-741A-43D2-99CC-F27BA565B19B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CB65-AA9D-4D13-B3F8-679472C358FF}" type="slidenum">
              <a:rPr lang="es-SV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601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E278-741A-43D2-99CC-F27BA565B19B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CB65-AA9D-4D13-B3F8-679472C358FF}" type="slidenum">
              <a:rPr lang="es-SV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070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E278-741A-43D2-99CC-F27BA565B19B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CB65-AA9D-4D13-B3F8-679472C358FF}" type="slidenum">
              <a:rPr lang="es-SV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6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B580-8F76-485D-936B-463EDEAE5224}" type="datetimeFigureOut">
              <a:rPr lang="es-SV" smtClean="0"/>
              <a:t>07/09/2017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846B-31F4-49D6-BFE4-4E764DA1C67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10665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E278-741A-43D2-99CC-F27BA565B19B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CB65-AA9D-4D13-B3F8-679472C358FF}" type="slidenum">
              <a:rPr lang="es-SV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880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E278-741A-43D2-99CC-F27BA565B19B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CB65-AA9D-4D13-B3F8-679472C358FF}" type="slidenum">
              <a:rPr lang="es-SV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004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E278-741A-43D2-99CC-F27BA565B19B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CB65-AA9D-4D13-B3F8-679472C358FF}" type="slidenum">
              <a:rPr lang="es-SV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49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B580-8F76-485D-936B-463EDEAE5224}" type="datetimeFigureOut">
              <a:rPr lang="es-SV" smtClean="0"/>
              <a:t>07/09/2017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846B-31F4-49D6-BFE4-4E764DA1C67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52703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B580-8F76-485D-936B-463EDEAE5224}" type="datetimeFigureOut">
              <a:rPr lang="es-SV" smtClean="0"/>
              <a:t>07/09/2017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846B-31F4-49D6-BFE4-4E764DA1C67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0945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B580-8F76-485D-936B-463EDEAE5224}" type="datetimeFigureOut">
              <a:rPr lang="es-SV" smtClean="0"/>
              <a:t>07/09/2017</a:t>
            </a:fld>
            <a:endParaRPr lang="es-SV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846B-31F4-49D6-BFE4-4E764DA1C67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36660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B580-8F76-485D-936B-463EDEAE5224}" type="datetimeFigureOut">
              <a:rPr lang="es-SV" smtClean="0"/>
              <a:t>07/09/2017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846B-31F4-49D6-BFE4-4E764DA1C67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83683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B580-8F76-485D-936B-463EDEAE5224}" type="datetimeFigureOut">
              <a:rPr lang="es-SV" smtClean="0"/>
              <a:t>07/09/2017</a:t>
            </a:fld>
            <a:endParaRPr lang="es-SV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846B-31F4-49D6-BFE4-4E764DA1C67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23590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B580-8F76-485D-936B-463EDEAE5224}" type="datetimeFigureOut">
              <a:rPr lang="es-SV" smtClean="0"/>
              <a:t>07/09/2017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846B-31F4-49D6-BFE4-4E764DA1C67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31407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B580-8F76-485D-936B-463EDEAE5224}" type="datetimeFigureOut">
              <a:rPr lang="es-SV" smtClean="0"/>
              <a:t>07/09/2017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846B-31F4-49D6-BFE4-4E764DA1C67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559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CB580-8F76-485D-936B-463EDEAE5224}" type="datetimeFigureOut">
              <a:rPr lang="es-SV" smtClean="0"/>
              <a:t>07/09/2017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2846B-31F4-49D6-BFE4-4E764DA1C67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8462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6E278-741A-43D2-99CC-F27BA565B19B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es-SV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DCB65-AA9D-4D13-B3F8-679472C358FF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5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731" y="-87297"/>
            <a:ext cx="13258800" cy="752015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19" y="795338"/>
            <a:ext cx="8755393" cy="2623288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88502" y="4597941"/>
            <a:ext cx="76725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b="1" dirty="0">
                <a:ln w="0"/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Xiomara Baños    </a:t>
            </a:r>
            <a:r>
              <a:rPr lang="es-SV" b="1" dirty="0" err="1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Angelis</a:t>
            </a:r>
            <a:r>
              <a:rPr lang="es-SV" b="1" dirty="0">
                <a:ln w="0"/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Pineda   </a:t>
            </a:r>
            <a:r>
              <a:rPr lang="es-SV" b="1" dirty="0">
                <a:ln w="0"/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Robin Reyes    </a:t>
            </a:r>
            <a:r>
              <a:rPr lang="es-SV" b="1" dirty="0">
                <a:ln w="0"/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Jorge Solís    </a:t>
            </a:r>
            <a:r>
              <a:rPr lang="es-SV" b="1" dirty="0">
                <a:ln w="0"/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Daniel Vásquez</a:t>
            </a:r>
            <a:endParaRPr lang="es-SV" b="1" dirty="0">
              <a:ln w="0"/>
              <a:solidFill>
                <a:srgbClr val="7030A0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3626069"/>
            <a:ext cx="4524778" cy="6391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4000" b="1" dirty="0" smtClean="0">
                <a:solidFill>
                  <a:srgbClr val="3F1111"/>
                </a:solidFill>
                <a:latin typeface="Tolkien" panose="020B7200000000000000" pitchFamily="34" charset="0"/>
              </a:rPr>
              <a:t>GRUPO N.1</a:t>
            </a:r>
            <a:endParaRPr lang="es-SV" sz="4000" b="1" dirty="0">
              <a:solidFill>
                <a:srgbClr val="3F1111"/>
              </a:solidFill>
              <a:latin typeface="Tolkien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01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17128" y="166500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SV" dirty="0"/>
              <a:t>La tipografía corporativa es la familia Tolkien en sus versiones Regular y Bold. Ésta será utilizada por los estudios y agencias de diseño. Cuando ésta no sea posible se utilizará la secundaria.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9587347" y="1157089"/>
            <a:ext cx="1925781" cy="50791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3200" b="1" dirty="0" smtClean="0">
                <a:solidFill>
                  <a:srgbClr val="149948"/>
                </a:solidFill>
                <a:latin typeface="Tolkien" panose="020B7200000000000000" pitchFamily="34" charset="0"/>
              </a:rPr>
              <a:t>Tipografía</a:t>
            </a:r>
            <a:endParaRPr lang="es-SV" sz="3200" dirty="0">
              <a:latin typeface="Tolkien" panose="020B7200000000000000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8" y="4263598"/>
            <a:ext cx="10058400" cy="1571851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122218" y="1665008"/>
            <a:ext cx="3685309" cy="13553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8800" b="1" u="sng" dirty="0" smtClean="0">
                <a:solidFill>
                  <a:schemeClr val="accent6">
                    <a:lumMod val="50000"/>
                  </a:schemeClr>
                </a:solidFill>
                <a:latin typeface="Tolkien" panose="020B7200000000000000" pitchFamily="34" charset="0"/>
              </a:rPr>
              <a:t>Tolkien</a:t>
            </a:r>
            <a:endParaRPr lang="es-SV" sz="8800" u="sng" dirty="0">
              <a:solidFill>
                <a:schemeClr val="accent6">
                  <a:lumMod val="50000"/>
                </a:schemeClr>
              </a:solidFill>
              <a:latin typeface="Tolkien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5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29966" y="1793722"/>
            <a:ext cx="82799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400" dirty="0" smtClean="0"/>
              <a:t>Es esencial </a:t>
            </a:r>
            <a:r>
              <a:rPr lang="es-SV" sz="2400" dirty="0"/>
              <a:t>que la marca conviva de forma legible, libre de otras marcas, gráficas, slogans, identidades, </a:t>
            </a:r>
            <a:r>
              <a:rPr lang="es-SV" sz="2400" dirty="0" smtClean="0"/>
              <a:t>fotografías </a:t>
            </a:r>
            <a:r>
              <a:rPr lang="es-SV" sz="2400" dirty="0"/>
              <a:t>y tipografías</a:t>
            </a:r>
            <a:r>
              <a:rPr lang="es-SV" sz="2400" dirty="0" smtClean="0"/>
              <a:t>.</a:t>
            </a:r>
            <a:endParaRPr lang="es-SV" sz="2400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837384" y="888260"/>
            <a:ext cx="4171682" cy="5921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4000" b="1" dirty="0" smtClean="0">
                <a:solidFill>
                  <a:srgbClr val="149948"/>
                </a:solidFill>
                <a:latin typeface="+mn-lt"/>
              </a:rPr>
              <a:t>Área de Seguridad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615" y="3155013"/>
            <a:ext cx="4689109" cy="2830476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8544564" y="4649698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dirty="0"/>
              <a:t>4</a:t>
            </a:r>
            <a:r>
              <a:rPr lang="es-SV" dirty="0" smtClean="0"/>
              <a:t>0mm</a:t>
            </a:r>
            <a:endParaRPr lang="es-SV" dirty="0"/>
          </a:p>
        </p:txBody>
      </p:sp>
      <p:cxnSp>
        <p:nvCxnSpPr>
          <p:cNvPr id="15" name="Conector angular 14"/>
          <p:cNvCxnSpPr>
            <a:stCxn id="11" idx="3"/>
          </p:cNvCxnSpPr>
          <p:nvPr/>
        </p:nvCxnSpPr>
        <p:spPr>
          <a:xfrm>
            <a:off x="9331959" y="4834364"/>
            <a:ext cx="546332" cy="44421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9878291" y="5093916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dirty="0" smtClean="0"/>
              <a:t>4cm</a:t>
            </a:r>
            <a:endParaRPr lang="es-SV" dirty="0"/>
          </a:p>
        </p:txBody>
      </p:sp>
      <p:sp>
        <p:nvSpPr>
          <p:cNvPr id="17" name="Rectángulo 16"/>
          <p:cNvSpPr/>
          <p:nvPr/>
        </p:nvSpPr>
        <p:spPr>
          <a:xfrm>
            <a:off x="4090309" y="5985489"/>
            <a:ext cx="991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dirty="0" smtClean="0"/>
              <a:t>“Slogan”</a:t>
            </a:r>
            <a:endParaRPr lang="es-SV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975" y="3771673"/>
            <a:ext cx="1496571" cy="79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3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7" y="99123"/>
            <a:ext cx="8118772" cy="675887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78872" y="151641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SV" dirty="0"/>
              <a:t>Las preferencias de color de Coffrish son los </a:t>
            </a:r>
            <a:r>
              <a:rPr lang="es-SV" dirty="0" err="1"/>
              <a:t>Pantones</a:t>
            </a:r>
            <a:r>
              <a:rPr lang="es-SV" dirty="0"/>
              <a:t> aquí especificados. </a:t>
            </a:r>
            <a:r>
              <a:rPr lang="es-SV" dirty="0" smtClean="0"/>
              <a:t>De </a:t>
            </a:r>
            <a:r>
              <a:rPr lang="es-SV" dirty="0"/>
              <a:t>igual manera se presentan los colores en CMYK, WEB y RGB.</a:t>
            </a:r>
          </a:p>
          <a:p>
            <a:pPr algn="just"/>
            <a:endParaRPr lang="es-SV" dirty="0"/>
          </a:p>
          <a:p>
            <a:pPr algn="just"/>
            <a:endParaRPr lang="es-SV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78872" y="853636"/>
            <a:ext cx="4171682" cy="6627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4800" b="1" dirty="0" smtClean="0">
                <a:solidFill>
                  <a:srgbClr val="149948"/>
                </a:solidFill>
                <a:latin typeface="+mn-lt"/>
              </a:rPr>
              <a:t>Colores</a:t>
            </a:r>
            <a:endParaRPr lang="es-SV" sz="4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116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474878" y="585663"/>
            <a:ext cx="53809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Aplicación sobre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104648" y="1119674"/>
            <a:ext cx="49126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Fondos solidos.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104648" y="2144091"/>
            <a:ext cx="37825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 smtClean="0"/>
              <a:t>Existen 3 </a:t>
            </a:r>
            <a:r>
              <a:rPr lang="es-SV" dirty="0"/>
              <a:t>tipos de fondo para la marca </a:t>
            </a:r>
            <a:r>
              <a:rPr lang="es-SV" dirty="0" smtClean="0"/>
              <a:t>Coffrish (con sus colores originales):</a:t>
            </a:r>
            <a:endParaRPr lang="es-SV" dirty="0"/>
          </a:p>
          <a:p>
            <a:endParaRPr lang="es-SV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SV" dirty="0" smtClean="0"/>
              <a:t>Colores </a:t>
            </a:r>
            <a:r>
              <a:rPr lang="es-SV" dirty="0"/>
              <a:t>originales sobre fondo blanco.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SV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SV" dirty="0" smtClean="0"/>
              <a:t>Colores </a:t>
            </a:r>
            <a:r>
              <a:rPr lang="es-SV" dirty="0"/>
              <a:t>originales sobre fondo </a:t>
            </a:r>
            <a:r>
              <a:rPr lang="es-SV" dirty="0" smtClean="0"/>
              <a:t>crema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SV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SV" dirty="0" smtClean="0"/>
              <a:t>Colores originales sobre fondo piel.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SV" dirty="0"/>
          </a:p>
          <a:p>
            <a:r>
              <a:rPr lang="es-SV" dirty="0" smtClean="0"/>
              <a:t>No </a:t>
            </a:r>
            <a:r>
              <a:rPr lang="es-SV" dirty="0"/>
              <a:t>se utilizara ninguno de los colores que utiliza el </a:t>
            </a:r>
            <a:r>
              <a:rPr lang="es-SV" dirty="0" err="1" smtClean="0"/>
              <a:t>isotipo</a:t>
            </a:r>
            <a:r>
              <a:rPr lang="es-SV" dirty="0" smtClean="0"/>
              <a:t> </a:t>
            </a:r>
            <a:r>
              <a:rPr lang="es-SV" dirty="0"/>
              <a:t>como </a:t>
            </a:r>
            <a:r>
              <a:rPr lang="es-SV" dirty="0" smtClean="0"/>
              <a:t>fondo solido.</a:t>
            </a:r>
            <a:endParaRPr lang="es-SV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90" y="970383"/>
            <a:ext cx="6718603" cy="540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9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34008" y="989046"/>
            <a:ext cx="39084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Aplicación correcta </a:t>
            </a:r>
          </a:p>
          <a:p>
            <a:pPr algn="just"/>
            <a:r>
              <a:rPr lang="es-SV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Marca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34008" y="2304289"/>
            <a:ext cx="36327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/>
              <a:t>El imagotipo Coffrish presenta </a:t>
            </a:r>
            <a:r>
              <a:rPr lang="es-SV" dirty="0" smtClean="0"/>
              <a:t>7 posibilidades </a:t>
            </a:r>
            <a:r>
              <a:rPr lang="es-SV" dirty="0"/>
              <a:t>para ser representados. Estas posibilidades definen los colores posibles  </a:t>
            </a:r>
            <a:r>
              <a:rPr lang="es-SV" dirty="0" smtClean="0"/>
              <a:t>serán </a:t>
            </a:r>
            <a:r>
              <a:rPr lang="es-SV" dirty="0"/>
              <a:t>representados.</a:t>
            </a:r>
          </a:p>
          <a:p>
            <a:pPr algn="just"/>
            <a:endParaRPr lang="es-SV" dirty="0"/>
          </a:p>
          <a:p>
            <a:pPr algn="just"/>
            <a:r>
              <a:rPr lang="es-SV" dirty="0"/>
              <a:t>Por consiguiente</a:t>
            </a:r>
            <a:r>
              <a:rPr lang="es-SV" sz="2400" b="1" dirty="0"/>
              <a:t> NO </a:t>
            </a:r>
            <a:r>
              <a:rPr lang="es-SV" dirty="0"/>
              <a:t>se aceptará cambiar el orden de los colores y de los elementos</a:t>
            </a:r>
            <a:r>
              <a:rPr lang="es-SV" dirty="0" smtClean="0"/>
              <a:t>.</a:t>
            </a:r>
            <a:endParaRPr lang="es-SV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915" y="989046"/>
            <a:ext cx="6634614" cy="537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9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71" y="935886"/>
            <a:ext cx="7156719" cy="545593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8422433" y="2645144"/>
            <a:ext cx="32594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 smtClean="0"/>
              <a:t>El imagotipo tiene </a:t>
            </a:r>
            <a:r>
              <a:rPr lang="es-SV" dirty="0"/>
              <a:t>unas medidas y proporciones </a:t>
            </a:r>
            <a:r>
              <a:rPr lang="es-SV" dirty="0" smtClean="0"/>
              <a:t>relativas determinadas </a:t>
            </a:r>
            <a:r>
              <a:rPr lang="es-SV" dirty="0"/>
              <a:t>por los criterios de composición, jerarquía y funcionalidad.</a:t>
            </a:r>
          </a:p>
          <a:p>
            <a:pPr algn="just"/>
            <a:endParaRPr lang="es-SV" dirty="0"/>
          </a:p>
          <a:p>
            <a:pPr algn="just"/>
            <a:r>
              <a:rPr lang="es-SV" dirty="0"/>
              <a:t>En </a:t>
            </a:r>
            <a:r>
              <a:rPr lang="es-SV" dirty="0" smtClean="0"/>
              <a:t>ningún </a:t>
            </a:r>
            <a:r>
              <a:rPr lang="es-SV" dirty="0"/>
              <a:t>caso se harán modificaciones de estos tamaños y proporciones.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235821" y="1570600"/>
            <a:ext cx="3632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Usos Incorrectos</a:t>
            </a:r>
            <a:endParaRPr lang="es-SV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94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ondear rectángulo de esquina diagonal 6"/>
          <p:cNvSpPr/>
          <p:nvPr/>
        </p:nvSpPr>
        <p:spPr>
          <a:xfrm>
            <a:off x="10242468" y="3057896"/>
            <a:ext cx="1021277" cy="480951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Rectángulo 1"/>
          <p:cNvSpPr/>
          <p:nvPr/>
        </p:nvSpPr>
        <p:spPr>
          <a:xfrm>
            <a:off x="1614774" y="1486695"/>
            <a:ext cx="9096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2400" dirty="0"/>
              <a:t>Cuando la marca Coffrish esté mecanografiada se escribirá tal y como se muestra en el ejemplo.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276677" y="532330"/>
            <a:ext cx="77729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SV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Expresión Textual de la Marca</a:t>
            </a:r>
            <a:endParaRPr lang="es-SV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501" y="2564427"/>
            <a:ext cx="5551135" cy="359365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" r="2825"/>
          <a:stretch/>
        </p:blipFill>
        <p:spPr>
          <a:xfrm>
            <a:off x="895738" y="3427805"/>
            <a:ext cx="447869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9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19368" y="2895402"/>
            <a:ext cx="10645252" cy="1179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SV" sz="6600" b="1" dirty="0" smtClean="0">
                <a:solidFill>
                  <a:schemeClr val="accent2">
                    <a:lumMod val="75000"/>
                  </a:schemeClr>
                </a:solidFill>
                <a:latin typeface="Tolkien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“Es una suerte que exista…”</a:t>
            </a:r>
            <a:endParaRPr lang="es-SV" sz="6600" b="1" dirty="0">
              <a:solidFill>
                <a:schemeClr val="accent2">
                  <a:lumMod val="75000"/>
                </a:schemeClr>
              </a:solidFill>
              <a:effectLst/>
              <a:latin typeface="Tolkien" panose="020B72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95195" y="1057534"/>
            <a:ext cx="351423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8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Slogan: </a:t>
            </a:r>
            <a:endParaRPr lang="es-SV" sz="6600" b="1" dirty="0"/>
          </a:p>
        </p:txBody>
      </p:sp>
    </p:spTree>
    <p:extLst>
      <p:ext uri="{BB962C8B-B14F-4D97-AF65-F5344CB8AC3E}">
        <p14:creationId xmlns:p14="http://schemas.microsoft.com/office/powerpoint/2010/main" val="166507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35" y="492597"/>
            <a:ext cx="3249681" cy="457347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093870" y="-33422"/>
            <a:ext cx="398057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9600" b="1" dirty="0" smtClean="0">
                <a:solidFill>
                  <a:srgbClr val="9A1407"/>
                </a:solidFill>
                <a:latin typeface="Tolkien" panose="020B7200000000000000" pitchFamily="34" charset="0"/>
              </a:rPr>
              <a:t>Patrick</a:t>
            </a:r>
            <a:endParaRPr lang="es-SV" sz="9600" dirty="0">
              <a:solidFill>
                <a:srgbClr val="9A1407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735316" y="1213081"/>
            <a:ext cx="696453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SV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Dulce, agradable y encantador, de un discreto encanto, con una cierta aura de misterio.</a:t>
            </a:r>
            <a:endParaRPr lang="es-SV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292410" y="2779332"/>
            <a:ext cx="7651845" cy="345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SV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 </a:t>
            </a:r>
            <a:r>
              <a:rPr lang="es-SV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</a:t>
            </a:r>
            <a:endParaRPr lang="es-SV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SV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Edad</a:t>
            </a:r>
            <a:r>
              <a:rPr lang="es-S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		</a:t>
            </a:r>
            <a:r>
              <a:rPr lang="es-SV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Desconocida</a:t>
            </a:r>
            <a:r>
              <a:rPr lang="es-S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el afirma que es menor de 30.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SV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 de nacimiento:</a:t>
            </a:r>
            <a:r>
              <a:rPr lang="es-S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s-SV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 </a:t>
            </a:r>
            <a:r>
              <a:rPr lang="es-S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Marzo /Año desconocido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SV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le gusta: </a:t>
            </a:r>
            <a:r>
              <a:rPr lang="es-S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s-SV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Visitar </a:t>
            </a:r>
            <a:r>
              <a:rPr lang="es-S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Pubs.</a:t>
            </a:r>
          </a:p>
          <a:p>
            <a:pPr marL="899160" indent="449580" algn="just">
              <a:lnSpc>
                <a:spcPct val="115000"/>
              </a:lnSpc>
              <a:spcAft>
                <a:spcPts val="0"/>
              </a:spcAft>
            </a:pPr>
            <a:r>
              <a:rPr lang="es-SV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Es </a:t>
            </a:r>
            <a:r>
              <a:rPr lang="es-S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fan de  Brian </a:t>
            </a:r>
            <a:r>
              <a:rPr lang="es-SV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O’Discroll</a:t>
            </a:r>
            <a:r>
              <a:rPr lang="es-S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(el mejor jugador de </a:t>
            </a:r>
            <a:r>
              <a:rPr lang="es-SV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rugby </a:t>
            </a:r>
            <a:r>
              <a:rPr lang="es-S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mundo)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S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s-SV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 </a:t>
            </a:r>
            <a:r>
              <a:rPr lang="es-S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s-SV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S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SV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Cranberries</a:t>
            </a:r>
            <a:r>
              <a:rPr lang="es-S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Snow </a:t>
            </a:r>
            <a:r>
              <a:rPr lang="es-SV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Patrol</a:t>
            </a:r>
            <a:r>
              <a:rPr lang="es-S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por </a:t>
            </a:r>
            <a:r>
              <a:rPr lang="es-SV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supuesto </a:t>
            </a:r>
            <a:r>
              <a:rPr lang="es-S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gran Bono, líder U2.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S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s-SV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Esconder </a:t>
            </a:r>
            <a:r>
              <a:rPr lang="es-S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 </a:t>
            </a:r>
            <a:r>
              <a:rPr lang="es-SV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hoya </a:t>
            </a:r>
            <a:r>
              <a:rPr lang="es-S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café al final del </a:t>
            </a:r>
            <a:r>
              <a:rPr lang="es-SV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arcoíris.</a:t>
            </a:r>
            <a:endParaRPr lang="es-SV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S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SV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le </a:t>
            </a:r>
            <a:r>
              <a:rPr lang="es-SV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gusta:</a:t>
            </a:r>
            <a:r>
              <a:rPr lang="es-SV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La </a:t>
            </a:r>
            <a:r>
              <a:rPr lang="es-S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gente que no les sigue el ritmo bebiendo </a:t>
            </a:r>
            <a:r>
              <a:rPr lang="es-SV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Coffrish</a:t>
            </a:r>
            <a:r>
              <a:rPr lang="es-S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899160" indent="449580" algn="just">
              <a:lnSpc>
                <a:spcPct val="115000"/>
              </a:lnSpc>
              <a:spcAft>
                <a:spcPts val="0"/>
              </a:spcAft>
            </a:pPr>
            <a:r>
              <a:rPr lang="es-SV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La </a:t>
            </a:r>
            <a:r>
              <a:rPr lang="es-S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lluvia, por el </a:t>
            </a:r>
            <a:r>
              <a:rPr lang="es-SV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frizz</a:t>
            </a:r>
            <a:r>
              <a:rPr lang="es-S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su barba.</a:t>
            </a:r>
          </a:p>
          <a:p>
            <a:pPr marL="899160" indent="449580" algn="just">
              <a:lnSpc>
                <a:spcPct val="115000"/>
              </a:lnSpc>
              <a:spcAft>
                <a:spcPts val="0"/>
              </a:spcAft>
            </a:pPr>
            <a:r>
              <a:rPr lang="es-SV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El </a:t>
            </a:r>
            <a:r>
              <a:rPr lang="es-S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calor, por la </a:t>
            </a:r>
            <a:r>
              <a:rPr lang="es-SV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comezón </a:t>
            </a:r>
            <a:r>
              <a:rPr lang="es-S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su barba.</a:t>
            </a:r>
          </a:p>
          <a:p>
            <a:pPr marL="899160" indent="449580" algn="just">
              <a:lnSpc>
                <a:spcPct val="115000"/>
              </a:lnSpc>
              <a:spcAft>
                <a:spcPts val="0"/>
              </a:spcAft>
            </a:pPr>
            <a:r>
              <a:rPr lang="es-SV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La </a:t>
            </a:r>
            <a:r>
              <a:rPr lang="es-S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gente que cree que Irlanda es parte del Reino Unido.</a:t>
            </a:r>
          </a:p>
        </p:txBody>
      </p:sp>
      <p:cxnSp>
        <p:nvCxnSpPr>
          <p:cNvPr id="8" name="Conector recto 7"/>
          <p:cNvCxnSpPr/>
          <p:nvPr/>
        </p:nvCxnSpPr>
        <p:spPr>
          <a:xfrm>
            <a:off x="6059606" y="2779332"/>
            <a:ext cx="27295" cy="3450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4292410" y="3098042"/>
            <a:ext cx="743101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485635" y="5384777"/>
            <a:ext cx="382450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8000" b="1" dirty="0" smtClean="0">
                <a:cs typeface="Times New Roman" panose="02020603050405020304" pitchFamily="18" charset="0"/>
              </a:rPr>
              <a:t>Mascota</a:t>
            </a:r>
            <a:endParaRPr lang="es-SV" sz="6600" b="1" dirty="0"/>
          </a:p>
        </p:txBody>
      </p:sp>
    </p:spTree>
    <p:extLst>
      <p:ext uri="{BB962C8B-B14F-4D97-AF65-F5344CB8AC3E}">
        <p14:creationId xmlns:p14="http://schemas.microsoft.com/office/powerpoint/2010/main" val="221939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3275">
            <a:off x="6883506" y="1401316"/>
            <a:ext cx="6108204" cy="610210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2065691"/>
            <a:ext cx="7544814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SV" sz="44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Estrategia de Posicionamiento</a:t>
            </a:r>
            <a:endParaRPr lang="es-SV" sz="44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403823" y="2650506"/>
            <a:ext cx="6715898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SV" sz="4400" b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Mapa de Posicionamiento</a:t>
            </a:r>
            <a:endParaRPr lang="es-SV" sz="4400" b="1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34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44245" y="750627"/>
            <a:ext cx="8791978" cy="1732679"/>
          </a:xfrm>
        </p:spPr>
        <p:txBody>
          <a:bodyPr>
            <a:normAutofit fontScale="90000"/>
          </a:bodyPr>
          <a:lstStyle/>
          <a:p>
            <a:r>
              <a:rPr lang="es-SV" dirty="0">
                <a:latin typeface="+mn-lt"/>
              </a:rPr>
              <a:t>¿</a:t>
            </a:r>
            <a:r>
              <a:rPr lang="es-SV" b="1" dirty="0" smtClean="0">
                <a:latin typeface="+mn-lt"/>
              </a:rPr>
              <a:t>Como está el mercado </a:t>
            </a:r>
            <a:r>
              <a:rPr lang="es-SV" b="1" dirty="0" smtClean="0">
                <a:solidFill>
                  <a:srgbClr val="00B050"/>
                </a:solidFill>
                <a:latin typeface="+mn-lt"/>
              </a:rPr>
              <a:t>salvadoreño</a:t>
            </a:r>
            <a:r>
              <a:rPr lang="es-SV" b="1" dirty="0" smtClean="0">
                <a:latin typeface="+mn-lt"/>
              </a:rPr>
              <a:t>?</a:t>
            </a:r>
            <a:endParaRPr lang="es-SV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81113" y="2862763"/>
            <a:ext cx="9118243" cy="285910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SV" sz="2000" dirty="0" smtClean="0"/>
              <a:t>81% de la población salvadoreña coma al menos una taza de café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SV" sz="2000" dirty="0" smtClean="0"/>
              <a:t>$17.8 millones se importaron de café en El Salvador del 2009 al 2014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SV" sz="2000" dirty="0" smtClean="0"/>
              <a:t>80% del mercado meta no conoce marcas de café con licor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SV" sz="2000" dirty="0" smtClean="0"/>
              <a:t>El Salvador exporta café de calidad superior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SV" sz="2000" dirty="0"/>
          </a:p>
        </p:txBody>
      </p:sp>
    </p:spTree>
    <p:extLst>
      <p:ext uri="{BB962C8B-B14F-4D97-AF65-F5344CB8AC3E}">
        <p14:creationId xmlns:p14="http://schemas.microsoft.com/office/powerpoint/2010/main" val="286301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928" y="0"/>
            <a:ext cx="55881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2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369" y="2101754"/>
            <a:ext cx="5938285" cy="475624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46161" y="895187"/>
            <a:ext cx="5103301" cy="1643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SV" sz="44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Alternativa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SV" sz="44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Posicionamiento</a:t>
            </a:r>
            <a:endParaRPr lang="es-SV" sz="44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80492" y="2557024"/>
            <a:ext cx="6715898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SV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Apoderarse de la Posición Desocupada</a:t>
            </a:r>
            <a:endParaRPr lang="es-SV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25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846161" y="1875874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SV" dirty="0" smtClean="0"/>
              <a:t>Ser </a:t>
            </a:r>
            <a:r>
              <a:rPr lang="es-SV" dirty="0"/>
              <a:t>reconocida por los consumidores como una marca de alta </a:t>
            </a:r>
            <a:r>
              <a:rPr lang="es-SV" dirty="0" smtClean="0"/>
              <a:t>calidad.</a:t>
            </a:r>
            <a:endParaRPr lang="es-SV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SV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SV" dirty="0" smtClean="0"/>
              <a:t>Demostrar que el precio alto de Coffrish será recompensado con  un plena satisfacción del consumidor.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SV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SV" dirty="0" smtClean="0"/>
              <a:t>Diferenciarse </a:t>
            </a:r>
            <a:r>
              <a:rPr lang="es-SV" dirty="0"/>
              <a:t>de la competencia por medio de ciertos atributos.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SV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SV" dirty="0" smtClean="0"/>
              <a:t>Posicionar </a:t>
            </a:r>
            <a:r>
              <a:rPr lang="es-SV" dirty="0"/>
              <a:t>a Coffrish en la mente de los consumidores como la primera marca de café que aparezca en su mente.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46161" y="745061"/>
            <a:ext cx="7328848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SV" sz="3600" b="1" dirty="0" smtClean="0">
                <a:solidFill>
                  <a:srgbClr val="DCB00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del Posicionamiento</a:t>
            </a:r>
            <a:endParaRPr lang="es-SV" sz="3600" b="1" dirty="0">
              <a:solidFill>
                <a:srgbClr val="DCB00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691" y="1091172"/>
            <a:ext cx="6178309" cy="576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7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43626" y="2765501"/>
            <a:ext cx="64250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SV" sz="6000" b="1" dirty="0" smtClean="0">
                <a:solidFill>
                  <a:srgbClr val="67717D"/>
                </a:solidFill>
              </a:rPr>
              <a:t>Identidad de Marca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54941" y="-282668"/>
            <a:ext cx="1287059" cy="119706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795000" y="-282668"/>
            <a:ext cx="743966" cy="69194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056" flipV="1">
            <a:off x="11485416" y="820985"/>
            <a:ext cx="743966" cy="69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7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err="1" smtClean="0">
                <a:solidFill>
                  <a:srgbClr val="61B02E"/>
                </a:solidFill>
                <a:latin typeface="+mn-lt"/>
              </a:rPr>
              <a:t>Identidad</a:t>
            </a:r>
            <a:r>
              <a:rPr lang="en-US" b="1" i="1" dirty="0" smtClean="0">
                <a:solidFill>
                  <a:srgbClr val="61B02E"/>
                </a:solidFill>
                <a:latin typeface="+mn-lt"/>
              </a:rPr>
              <a:t> de </a:t>
            </a:r>
            <a:r>
              <a:rPr lang="en-US" b="1" i="1" dirty="0" err="1" smtClean="0">
                <a:solidFill>
                  <a:srgbClr val="61B02E"/>
                </a:solidFill>
                <a:latin typeface="+mn-lt"/>
              </a:rPr>
              <a:t>marca</a:t>
            </a:r>
            <a:endParaRPr lang="es-SV" b="1" i="1" dirty="0">
              <a:solidFill>
                <a:srgbClr val="61B02E"/>
              </a:solidFill>
              <a:latin typeface="+mn-lt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184807" y="1839272"/>
            <a:ext cx="5254752" cy="381127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Marca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producto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s-SV" dirty="0"/>
          </a:p>
        </p:txBody>
      </p:sp>
      <p:sp>
        <p:nvSpPr>
          <p:cNvPr id="9" name="CuadroTexto 8"/>
          <p:cNvSpPr txBox="1"/>
          <p:nvPr/>
        </p:nvSpPr>
        <p:spPr>
          <a:xfrm>
            <a:off x="1794407" y="2355336"/>
            <a:ext cx="3852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SV" dirty="0" smtClean="0">
                <a:solidFill>
                  <a:prstClr val="black"/>
                </a:solidFill>
              </a:rPr>
              <a:t>Propósito del producto</a:t>
            </a:r>
          </a:p>
          <a:p>
            <a:pPr marL="342900" indent="-342900">
              <a:buFont typeface="+mj-lt"/>
              <a:buAutoNum type="arabicPeriod"/>
            </a:pPr>
            <a:r>
              <a:rPr lang="es-SV" dirty="0" smtClean="0">
                <a:solidFill>
                  <a:prstClr val="black"/>
                </a:solidFill>
              </a:rPr>
              <a:t>Atributos</a:t>
            </a:r>
          </a:p>
          <a:p>
            <a:pPr marL="342900" indent="-342900">
              <a:buFont typeface="+mj-lt"/>
              <a:buAutoNum type="arabicPeriod"/>
            </a:pPr>
            <a:r>
              <a:rPr lang="es-SV" dirty="0" smtClean="0">
                <a:solidFill>
                  <a:prstClr val="black"/>
                </a:solidFill>
              </a:rPr>
              <a:t>Calidad/valor</a:t>
            </a:r>
          </a:p>
          <a:p>
            <a:pPr marL="342900" indent="-342900">
              <a:buFont typeface="+mj-lt"/>
              <a:buAutoNum type="arabicPeriod"/>
            </a:pPr>
            <a:r>
              <a:rPr lang="es-SV" dirty="0" smtClean="0">
                <a:solidFill>
                  <a:prstClr val="black"/>
                </a:solidFill>
              </a:rPr>
              <a:t>Usos</a:t>
            </a:r>
          </a:p>
          <a:p>
            <a:pPr marL="342900" indent="-342900">
              <a:buFont typeface="+mj-lt"/>
              <a:buAutoNum type="arabicPeriod"/>
            </a:pPr>
            <a:r>
              <a:rPr lang="es-SV" dirty="0" smtClean="0">
                <a:solidFill>
                  <a:prstClr val="black"/>
                </a:solidFill>
              </a:rPr>
              <a:t>Usuarios</a:t>
            </a:r>
          </a:p>
          <a:p>
            <a:pPr marL="342900" indent="-342900">
              <a:buFont typeface="+mj-lt"/>
              <a:buAutoNum type="arabicPeriod"/>
            </a:pPr>
            <a:r>
              <a:rPr lang="es-SV" dirty="0" smtClean="0">
                <a:solidFill>
                  <a:prstClr val="black"/>
                </a:solidFill>
              </a:rPr>
              <a:t>País de origen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315871" y="4244599"/>
            <a:ext cx="40068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sz="2600" dirty="0" smtClean="0">
                <a:solidFill>
                  <a:prstClr val="black"/>
                </a:solidFill>
              </a:rPr>
              <a:t>Marca como organización</a:t>
            </a:r>
            <a:r>
              <a:rPr lang="es-SV" dirty="0" smtClean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794407" y="4871979"/>
            <a:ext cx="3645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7.   </a:t>
            </a:r>
            <a:r>
              <a:rPr lang="en-US" dirty="0" err="1" smtClean="0">
                <a:solidFill>
                  <a:prstClr val="black"/>
                </a:solidFill>
              </a:rPr>
              <a:t>Atributos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organizativos</a:t>
            </a:r>
            <a:r>
              <a:rPr lang="en-US" dirty="0" smtClean="0">
                <a:solidFill>
                  <a:prstClr val="black"/>
                </a:solidFill>
              </a:rPr>
              <a:t>.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8.   Local </a:t>
            </a:r>
            <a:r>
              <a:rPr lang="en-US" dirty="0" err="1" smtClean="0">
                <a:solidFill>
                  <a:prstClr val="black"/>
                </a:solidFill>
              </a:rPr>
              <a:t>frente</a:t>
            </a:r>
            <a:r>
              <a:rPr lang="en-US" dirty="0" smtClean="0">
                <a:solidFill>
                  <a:prstClr val="black"/>
                </a:solidFill>
              </a:rPr>
              <a:t> a global.</a:t>
            </a:r>
            <a:endParaRPr lang="es-SV" dirty="0" smtClean="0">
              <a:solidFill>
                <a:prstClr val="black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707783" y="1839272"/>
            <a:ext cx="33296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err="1" smtClean="0">
                <a:solidFill>
                  <a:prstClr val="black"/>
                </a:solidFill>
              </a:rPr>
              <a:t>Marca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</a:rPr>
              <a:t>como</a:t>
            </a:r>
            <a:r>
              <a:rPr lang="en-US" sz="2600" dirty="0" smtClean="0">
                <a:solidFill>
                  <a:prstClr val="black"/>
                </a:solidFill>
              </a:rPr>
              <a:t> persona</a:t>
            </a:r>
            <a:endParaRPr lang="es-SV" sz="2600" dirty="0" smtClean="0">
              <a:solidFill>
                <a:prstClr val="black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024267" y="4244598"/>
            <a:ext cx="33995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err="1" smtClean="0">
                <a:solidFill>
                  <a:prstClr val="black"/>
                </a:solidFill>
              </a:rPr>
              <a:t>Marca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</a:rPr>
              <a:t>como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</a:rPr>
              <a:t>símbolo</a:t>
            </a:r>
            <a:r>
              <a:rPr lang="en-US" sz="2600" dirty="0">
                <a:solidFill>
                  <a:prstClr val="black"/>
                </a:solidFill>
              </a:rPr>
              <a:t>:</a:t>
            </a:r>
            <a:endParaRPr lang="es-SV" sz="2600" dirty="0" smtClean="0">
              <a:solidFill>
                <a:prstClr val="black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033919" y="2466652"/>
            <a:ext cx="4541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9.   </a:t>
            </a:r>
            <a:r>
              <a:rPr lang="en-US" dirty="0" smtClean="0">
                <a:solidFill>
                  <a:prstClr val="black"/>
                </a:solidFill>
              </a:rPr>
              <a:t>P</a:t>
            </a:r>
            <a:r>
              <a:rPr lang="es-SV" dirty="0" err="1" smtClean="0">
                <a:solidFill>
                  <a:prstClr val="black"/>
                </a:solidFill>
              </a:rPr>
              <a:t>ersonalidad</a:t>
            </a:r>
            <a:r>
              <a:rPr lang="es-SV" dirty="0" smtClean="0">
                <a:solidFill>
                  <a:prstClr val="black"/>
                </a:solidFill>
              </a:rPr>
              <a:t> de marca</a:t>
            </a:r>
          </a:p>
          <a:p>
            <a:r>
              <a:rPr lang="es-SV" dirty="0" smtClean="0">
                <a:solidFill>
                  <a:prstClr val="black"/>
                </a:solidFill>
              </a:rPr>
              <a:t>10.   Relación entre el consumidor y la marca</a:t>
            </a:r>
            <a:r>
              <a:rPr lang="en-US" dirty="0" smtClean="0">
                <a:solidFill>
                  <a:prstClr val="black"/>
                </a:solidFill>
              </a:rPr>
              <a:t> . </a:t>
            </a:r>
            <a:endParaRPr lang="es-SV" dirty="0" smtClean="0">
              <a:solidFill>
                <a:prstClr val="black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7033919" y="4871979"/>
            <a:ext cx="2391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600" dirty="0" smtClean="0">
                <a:solidFill>
                  <a:prstClr val="black"/>
                </a:solidFill>
              </a:rPr>
              <a:t>11</a:t>
            </a:r>
            <a:r>
              <a:rPr lang="es-SV" dirty="0" smtClean="0">
                <a:solidFill>
                  <a:prstClr val="black"/>
                </a:solidFill>
              </a:rPr>
              <a:t>.   Imágenes visuales</a:t>
            </a:r>
          </a:p>
          <a:p>
            <a:r>
              <a:rPr lang="es-SV" dirty="0" smtClean="0">
                <a:solidFill>
                  <a:prstClr val="black"/>
                </a:solidFill>
              </a:rPr>
              <a:t>12.   Herencia de marca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0" y="6400801"/>
            <a:ext cx="12192000" cy="457200"/>
          </a:xfrm>
          <a:prstGeom prst="rect">
            <a:avLst/>
          </a:prstGeom>
          <a:solidFill>
            <a:srgbClr val="61B02E"/>
          </a:solidFill>
          <a:ln>
            <a:solidFill>
              <a:srgbClr val="61B02E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solidFill>
                <a:srgbClr val="4F81BD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191168" y="-30622"/>
            <a:ext cx="1287059" cy="119706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575162" y="859410"/>
            <a:ext cx="833651" cy="77536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665537" y="-140846"/>
            <a:ext cx="833651" cy="77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0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002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 smtClean="0">
                <a:solidFill>
                  <a:srgbClr val="61B02E"/>
                </a:solidFill>
                <a:latin typeface="+mn-lt"/>
              </a:rPr>
              <a:t>Valor de </a:t>
            </a:r>
            <a:r>
              <a:rPr lang="en-US" sz="4800" b="1" i="1" dirty="0" err="1">
                <a:solidFill>
                  <a:srgbClr val="61B02E"/>
                </a:solidFill>
                <a:latin typeface="+mn-lt"/>
              </a:rPr>
              <a:t>M</a:t>
            </a:r>
            <a:r>
              <a:rPr lang="en-US" sz="4800" b="1" i="1" dirty="0" err="1" smtClean="0">
                <a:solidFill>
                  <a:srgbClr val="61B02E"/>
                </a:solidFill>
                <a:latin typeface="+mn-lt"/>
              </a:rPr>
              <a:t>arca</a:t>
            </a:r>
            <a:endParaRPr lang="es-SV" sz="4800" b="1" i="1" dirty="0">
              <a:solidFill>
                <a:srgbClr val="61B02E"/>
              </a:solidFill>
              <a:latin typeface="+mn-lt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838200" y="2467070"/>
            <a:ext cx="5181600" cy="511175"/>
          </a:xfrm>
        </p:spPr>
        <p:txBody>
          <a:bodyPr/>
          <a:lstStyle/>
          <a:p>
            <a:r>
              <a:rPr lang="en-US" b="1" dirty="0" err="1" smtClean="0"/>
              <a:t>Beneficios</a:t>
            </a:r>
            <a:r>
              <a:rPr lang="en-US" b="1" dirty="0" smtClean="0"/>
              <a:t> </a:t>
            </a:r>
            <a:r>
              <a:rPr lang="en-US" b="1" dirty="0" err="1" smtClean="0"/>
              <a:t>Funcionales</a:t>
            </a: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6172200" y="2477543"/>
            <a:ext cx="5181600" cy="511175"/>
          </a:xfrm>
        </p:spPr>
        <p:txBody>
          <a:bodyPr/>
          <a:lstStyle/>
          <a:p>
            <a:r>
              <a:rPr lang="en-US" b="1" dirty="0" err="1" smtClean="0"/>
              <a:t>Beneficios</a:t>
            </a:r>
            <a:r>
              <a:rPr lang="en-US" b="1" dirty="0" smtClean="0"/>
              <a:t> </a:t>
            </a:r>
            <a:r>
              <a:rPr lang="en-US" b="1" dirty="0" err="1" smtClean="0"/>
              <a:t>Emocionales</a:t>
            </a:r>
            <a:endParaRPr lang="en-US" b="1" dirty="0" smtClean="0"/>
          </a:p>
          <a:p>
            <a:pPr marL="0" indent="0">
              <a:buNone/>
            </a:pPr>
            <a:endParaRPr lang="es-SV" dirty="0"/>
          </a:p>
        </p:txBody>
      </p:sp>
      <p:sp>
        <p:nvSpPr>
          <p:cNvPr id="6" name="CuadroTexto 5"/>
          <p:cNvSpPr txBox="1"/>
          <p:nvPr/>
        </p:nvSpPr>
        <p:spPr>
          <a:xfrm>
            <a:off x="1454150" y="3460845"/>
            <a:ext cx="3949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SV" sz="2000" dirty="0" smtClean="0">
                <a:solidFill>
                  <a:prstClr val="black"/>
                </a:solidFill>
              </a:rPr>
              <a:t>Producto exclusivo.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SV" sz="2000" dirty="0" smtClean="0">
                <a:solidFill>
                  <a:prstClr val="black"/>
                </a:solidFill>
              </a:rPr>
              <a:t>Combinación perfecta.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SV" sz="2000" dirty="0" smtClean="0">
                <a:solidFill>
                  <a:prstClr val="black"/>
                </a:solidFill>
              </a:rPr>
              <a:t>Sabor único.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781800" y="3460845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err="1" smtClean="0">
                <a:solidFill>
                  <a:prstClr val="black"/>
                </a:solidFill>
              </a:rPr>
              <a:t>Vínculo</a:t>
            </a:r>
            <a:r>
              <a:rPr lang="en-US" sz="2000" dirty="0" smtClean="0">
                <a:solidFill>
                  <a:prstClr val="black"/>
                </a:solidFill>
              </a:rPr>
              <a:t> con la </a:t>
            </a:r>
            <a:r>
              <a:rPr lang="en-US" sz="2000" dirty="0" err="1" smtClean="0">
                <a:solidFill>
                  <a:prstClr val="black"/>
                </a:solidFill>
              </a:rPr>
              <a:t>cultura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Irlandesa</a:t>
            </a:r>
            <a:r>
              <a:rPr lang="en-US" sz="2000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err="1" smtClean="0">
                <a:solidFill>
                  <a:prstClr val="black"/>
                </a:solidFill>
              </a:rPr>
              <a:t>Reconocimiento</a:t>
            </a:r>
            <a:r>
              <a:rPr lang="en-US" sz="2000" dirty="0" smtClean="0">
                <a:solidFill>
                  <a:prstClr val="black"/>
                </a:solidFill>
              </a:rPr>
              <a:t> social.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err="1" smtClean="0">
                <a:solidFill>
                  <a:prstClr val="black"/>
                </a:solidFill>
              </a:rPr>
              <a:t>Reinvención</a:t>
            </a:r>
            <a:r>
              <a:rPr lang="en-US" sz="2000" dirty="0" smtClean="0">
                <a:solidFill>
                  <a:prstClr val="black"/>
                </a:solidFill>
              </a:rPr>
              <a:t> del Mercado.</a:t>
            </a:r>
            <a:endParaRPr lang="es-SV" sz="2000" dirty="0" smtClean="0">
              <a:solidFill>
                <a:prstClr val="black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6400801"/>
            <a:ext cx="12192000" cy="457200"/>
          </a:xfrm>
          <a:prstGeom prst="rect">
            <a:avLst/>
          </a:prstGeom>
          <a:solidFill>
            <a:srgbClr val="61B02E"/>
          </a:solidFill>
          <a:ln>
            <a:solidFill>
              <a:srgbClr val="61B02E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solidFill>
                <a:srgbClr val="4F81BD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18258" flipV="1">
            <a:off x="-516056" y="-12122"/>
            <a:ext cx="1287059" cy="119706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18258" flipV="1">
            <a:off x="-86858" y="1101895"/>
            <a:ext cx="833651" cy="77536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18258" flipV="1">
            <a:off x="421374" y="-164967"/>
            <a:ext cx="833651" cy="77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1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11" y="1831675"/>
            <a:ext cx="4213243" cy="421324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71891" y="399054"/>
            <a:ext cx="4073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PERSONALIDAD </a:t>
            </a:r>
          </a:p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DE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LA MARCA</a:t>
            </a:r>
            <a:endParaRPr lang="es-SV" sz="4000" b="1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568287" y="0"/>
            <a:ext cx="192007" cy="685800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solidFill>
                <a:srgbClr val="4F81BD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228267" y="4235552"/>
            <a:ext cx="4073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4F81BD"/>
                </a:solidFill>
                <a:ea typeface="+mj-ea"/>
                <a:cs typeface="+mj-cs"/>
              </a:rPr>
              <a:t>Posicionamiento</a:t>
            </a:r>
            <a:endParaRPr lang="es-SV" sz="4000" b="1" dirty="0">
              <a:solidFill>
                <a:srgbClr val="4F81BD"/>
              </a:solidFill>
              <a:ea typeface="+mj-ea"/>
              <a:cs typeface="+mj-cs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649179" y="4943438"/>
            <a:ext cx="52312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err="1"/>
              <a:t>Estrategia</a:t>
            </a:r>
            <a:r>
              <a:rPr lang="en-US" sz="2400" b="1" dirty="0"/>
              <a:t> </a:t>
            </a:r>
            <a:r>
              <a:rPr lang="en-US" sz="2400" b="1" dirty="0" err="1"/>
              <a:t>por</a:t>
            </a:r>
            <a:r>
              <a:rPr lang="en-US" sz="2400" b="1" dirty="0"/>
              <a:t> </a:t>
            </a:r>
            <a:r>
              <a:rPr lang="en-US" sz="2400" b="1" dirty="0" err="1"/>
              <a:t>Categoría</a:t>
            </a:r>
            <a:r>
              <a:rPr lang="en-US" sz="2400" b="1" dirty="0"/>
              <a:t> de </a:t>
            </a:r>
            <a:r>
              <a:rPr lang="en-US" sz="2400" b="1" dirty="0" err="1"/>
              <a:t>Producto</a:t>
            </a:r>
            <a:r>
              <a:rPr lang="en-US" sz="2400" b="1" dirty="0"/>
              <a:t>.</a:t>
            </a:r>
            <a:endParaRPr lang="es-SV" sz="24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6406261" y="1574112"/>
            <a:ext cx="5583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sz="1400" b="1" dirty="0" smtClean="0">
                <a:solidFill>
                  <a:prstClr val="black"/>
                </a:solidFill>
              </a:rPr>
              <a:t>“</a:t>
            </a:r>
            <a:r>
              <a:rPr lang="es-SV" sz="2000" b="1" i="1" dirty="0" smtClean="0">
                <a:solidFill>
                  <a:prstClr val="black"/>
                </a:solidFill>
              </a:rPr>
              <a:t>El café irlandés que necesitas para mejorar tu día”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649179" y="758504"/>
            <a:ext cx="5097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4F81BD"/>
                </a:solidFill>
                <a:ea typeface="+mj-ea"/>
                <a:cs typeface="+mj-cs"/>
              </a:rPr>
              <a:t>Promesa</a:t>
            </a:r>
            <a:r>
              <a:rPr lang="en-US" sz="4000" b="1" dirty="0" smtClean="0">
                <a:solidFill>
                  <a:srgbClr val="4F81BD"/>
                </a:solidFill>
                <a:ea typeface="+mj-ea"/>
                <a:cs typeface="+mj-cs"/>
              </a:rPr>
              <a:t> de </a:t>
            </a:r>
            <a:r>
              <a:rPr lang="en-US" sz="4000" b="1" dirty="0" err="1" smtClean="0">
                <a:solidFill>
                  <a:srgbClr val="4F81BD"/>
                </a:solidFill>
                <a:ea typeface="+mj-ea"/>
                <a:cs typeface="+mj-cs"/>
              </a:rPr>
              <a:t>Marca</a:t>
            </a:r>
            <a:endParaRPr lang="es-SV" sz="4000" b="1" dirty="0">
              <a:solidFill>
                <a:srgbClr val="4F81BD"/>
              </a:solidFill>
              <a:ea typeface="+mj-ea"/>
              <a:cs typeface="+mj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760294" y="2811439"/>
            <a:ext cx="6431706" cy="177421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31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5923128"/>
            <a:ext cx="12192000" cy="934872"/>
          </a:xfrm>
          <a:prstGeom prst="rect">
            <a:avLst/>
          </a:prstGeom>
          <a:solidFill>
            <a:srgbClr val="4067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8"/>
            <a:ext cx="11163869" cy="627617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0" y="0"/>
            <a:ext cx="12192000" cy="791570"/>
          </a:xfrm>
          <a:prstGeom prst="rect">
            <a:avLst/>
          </a:prstGeom>
          <a:solidFill>
            <a:srgbClr val="4067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900" y="-323619"/>
            <a:ext cx="4663226" cy="693203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-1028131" y="6021804"/>
            <a:ext cx="1031161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Comunicación del Producto </a:t>
            </a:r>
            <a:r>
              <a:rPr lang="es-ES_tradnl" sz="4400" b="1" dirty="0">
                <a:solidFill>
                  <a:schemeClr val="bg1"/>
                </a:solidFill>
              </a:rPr>
              <a:t/>
            </a:r>
            <a:br>
              <a:rPr lang="es-ES_tradnl" sz="4400" b="1" dirty="0">
                <a:solidFill>
                  <a:schemeClr val="bg1"/>
                </a:solidFill>
              </a:rPr>
            </a:br>
            <a:endParaRPr lang="es-SV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0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837" y="525587"/>
            <a:ext cx="5753919" cy="548835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0" y="0"/>
            <a:ext cx="12192000" cy="3038622"/>
          </a:xfrm>
          <a:prstGeom prst="rect">
            <a:avLst/>
          </a:prstGeom>
          <a:solidFill>
            <a:srgbClr val="3B9ED8"/>
          </a:solidFill>
          <a:ln>
            <a:solidFill>
              <a:srgbClr val="3B9E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8" name="Rectángulo 7"/>
          <p:cNvSpPr/>
          <p:nvPr/>
        </p:nvSpPr>
        <p:spPr>
          <a:xfrm>
            <a:off x="940190" y="815927"/>
            <a:ext cx="103116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6000" b="1" dirty="0">
                <a:cs typeface="Arial" panose="020B0604020202020204" pitchFamily="34" charset="0"/>
              </a:rPr>
              <a:t>ESTRATEGIA DE PRODUCTO </a:t>
            </a:r>
            <a:r>
              <a:rPr lang="es-ES_tradnl" sz="6000" b="1" dirty="0"/>
              <a:t/>
            </a:r>
            <a:br>
              <a:rPr lang="es-ES_tradnl" sz="6000" b="1" dirty="0"/>
            </a:br>
            <a:endParaRPr lang="es-SV" sz="6000" b="1" dirty="0"/>
          </a:p>
        </p:txBody>
      </p:sp>
    </p:spTree>
    <p:extLst>
      <p:ext uri="{BB962C8B-B14F-4D97-AF65-F5344CB8AC3E}">
        <p14:creationId xmlns:p14="http://schemas.microsoft.com/office/powerpoint/2010/main" val="189128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60400" y="1123265"/>
            <a:ext cx="77193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2000" dirty="0">
              <a:cs typeface="Arial" panose="020B0604020202020204" pitchFamily="34" charset="0"/>
            </a:endParaRPr>
          </a:p>
          <a:p>
            <a:pPr algn="just"/>
            <a:r>
              <a:rPr lang="es-SV" sz="2000" dirty="0">
                <a:cs typeface="Arial" panose="020B0604020202020204" pitchFamily="34" charset="0"/>
              </a:rPr>
              <a:t>COFFRISH es café el cual esta combinado con licor irlandés. </a:t>
            </a:r>
            <a:r>
              <a:rPr lang="es-SV" sz="2800" b="1" dirty="0">
                <a:cs typeface="Arial" panose="020B0604020202020204" pitchFamily="34" charset="0"/>
              </a:rPr>
              <a:t>Este licor es una crema a base de Wiski</a:t>
            </a:r>
            <a:r>
              <a:rPr lang="es-SV" sz="2000" dirty="0">
                <a:cs typeface="Arial" panose="020B0604020202020204" pitchFamily="34" charset="0"/>
              </a:rPr>
              <a:t> que combina elementos como la leche condensada y azúcar. </a:t>
            </a:r>
            <a:endParaRPr lang="es-SV" sz="2000" dirty="0" smtClean="0">
              <a:cs typeface="Arial" panose="020B0604020202020204" pitchFamily="34" charset="0"/>
            </a:endParaRPr>
          </a:p>
          <a:p>
            <a:pPr algn="just"/>
            <a:endParaRPr lang="es-ES" sz="2000" dirty="0" smtClean="0">
              <a:cs typeface="Arial" panose="020B0604020202020204" pitchFamily="34" charset="0"/>
            </a:endParaRPr>
          </a:p>
          <a:p>
            <a:pPr algn="just"/>
            <a:endParaRPr lang="es-ES" sz="2000" dirty="0">
              <a:cs typeface="Arial" panose="020B0604020202020204" pitchFamily="34" charset="0"/>
            </a:endParaRPr>
          </a:p>
          <a:p>
            <a:pPr algn="just"/>
            <a:r>
              <a:rPr lang="es-SV" sz="2000" dirty="0">
                <a:cs typeface="Arial" panose="020B0604020202020204" pitchFamily="34" charset="0"/>
              </a:rPr>
              <a:t>El producto viene en tres diferentes presentaciones, las cuales tienen un </a:t>
            </a:r>
            <a:r>
              <a:rPr lang="es-SV" sz="3200" b="1" dirty="0">
                <a:solidFill>
                  <a:srgbClr val="61B02E"/>
                </a:solidFill>
                <a:cs typeface="Arial" panose="020B0604020202020204" pitchFamily="34" charset="0"/>
              </a:rPr>
              <a:t>1.90 % de alcohol  y 200 calorías por cada frasco</a:t>
            </a:r>
            <a:r>
              <a:rPr lang="es-SV" sz="2000" dirty="0">
                <a:cs typeface="Arial" panose="020B0604020202020204" pitchFamily="34" charset="0"/>
              </a:rPr>
              <a:t>. Estos sabores  fueron adaptados a las preferencias de consumo de su público objetivo y que pretende marcar una etapa nueva en la forma de tomar café para las nuevas generaciones.</a:t>
            </a:r>
            <a:endParaRPr lang="es-ES" sz="2000" dirty="0"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749" y="3596595"/>
            <a:ext cx="2965925" cy="282903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60400" y="476934"/>
            <a:ext cx="2942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="1" dirty="0" smtClean="0">
                <a:cs typeface="Arial" panose="020B0604020202020204" pitchFamily="34" charset="0"/>
              </a:rPr>
              <a:t>El Producto</a:t>
            </a:r>
            <a:endParaRPr lang="es-SV" sz="3600" b="1" dirty="0"/>
          </a:p>
        </p:txBody>
      </p:sp>
    </p:spTree>
    <p:extLst>
      <p:ext uri="{BB962C8B-B14F-4D97-AF65-F5344CB8AC3E}">
        <p14:creationId xmlns:p14="http://schemas.microsoft.com/office/powerpoint/2010/main" val="184049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9549" y="365125"/>
            <a:ext cx="3825025" cy="1325563"/>
          </a:xfrm>
        </p:spPr>
        <p:txBody>
          <a:bodyPr/>
          <a:lstStyle/>
          <a:p>
            <a:r>
              <a:rPr lang="es-SV" b="1" dirty="0" smtClean="0">
                <a:solidFill>
                  <a:srgbClr val="149948"/>
                </a:solidFill>
                <a:latin typeface="+mn-lt"/>
              </a:rPr>
              <a:t>Perfil del Target</a:t>
            </a:r>
            <a:endParaRPr lang="es-SV" b="1" dirty="0">
              <a:solidFill>
                <a:srgbClr val="149948"/>
              </a:solidFill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7371" y="1892006"/>
            <a:ext cx="5060324" cy="2693642"/>
          </a:xfrm>
        </p:spPr>
        <p:txBody>
          <a:bodyPr>
            <a:normAutofit/>
          </a:bodyPr>
          <a:lstStyle/>
          <a:p>
            <a:pPr algn="just"/>
            <a:r>
              <a:rPr lang="es-SV" sz="1800" dirty="0" smtClean="0"/>
              <a:t>Hombres </a:t>
            </a:r>
            <a:r>
              <a:rPr lang="es-SV" sz="1800" dirty="0"/>
              <a:t>y mujeres de 18 años en adelante, residentes de los departamentos de La Libertad y San Salvador de la zona urbana. Que consuman café y licor. De estrato socioeconómico medio y alto</a:t>
            </a:r>
            <a:r>
              <a:rPr lang="es-SV" sz="1800" dirty="0" smtClean="0"/>
              <a:t>.</a:t>
            </a:r>
          </a:p>
          <a:p>
            <a:pPr algn="just"/>
            <a:r>
              <a:rPr lang="es-SV" sz="1800" dirty="0" smtClean="0"/>
              <a:t>Que </a:t>
            </a:r>
            <a:r>
              <a:rPr lang="es-SV" sz="1800" dirty="0"/>
              <a:t>les gusta deleitar el sabor del café y del licor.</a:t>
            </a:r>
          </a:p>
          <a:p>
            <a:pPr algn="just"/>
            <a:endParaRPr lang="es-SV" sz="1800" dirty="0" smtClean="0"/>
          </a:p>
          <a:p>
            <a:pPr algn="just"/>
            <a:endParaRPr lang="es-SV" sz="18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375578" y="3121973"/>
            <a:ext cx="58164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b="1" dirty="0" smtClean="0">
                <a:solidFill>
                  <a:srgbClr val="149948"/>
                </a:solidFill>
                <a:latin typeface="+mn-lt"/>
              </a:rPr>
              <a:t>Investigación de mercado</a:t>
            </a:r>
            <a:endParaRPr lang="es-SV" b="1" dirty="0">
              <a:solidFill>
                <a:srgbClr val="149948"/>
              </a:solidFill>
              <a:latin typeface="+mn-lt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7838505" y="4447536"/>
            <a:ext cx="4353495" cy="2117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SV" sz="1800" dirty="0" smtClean="0"/>
              <a:t>Observación </a:t>
            </a:r>
          </a:p>
          <a:p>
            <a:r>
              <a:rPr lang="es-SV" sz="1800" dirty="0" smtClean="0"/>
              <a:t>Investigación a través de encuesta </a:t>
            </a:r>
          </a:p>
          <a:p>
            <a:r>
              <a:rPr lang="es-SV" sz="1800" dirty="0" smtClean="0"/>
              <a:t>Investigación a través de </a:t>
            </a:r>
            <a:r>
              <a:rPr lang="es-SV" sz="1800" dirty="0" err="1" smtClean="0"/>
              <a:t>Focus</a:t>
            </a:r>
            <a:r>
              <a:rPr lang="es-SV" sz="1800" dirty="0" smtClean="0"/>
              <a:t> </a:t>
            </a:r>
            <a:r>
              <a:rPr lang="es-SV" sz="1800" dirty="0" err="1" smtClean="0"/>
              <a:t>Group</a:t>
            </a:r>
            <a:endParaRPr lang="es-SV" sz="1800" dirty="0"/>
          </a:p>
        </p:txBody>
      </p:sp>
    </p:spTree>
    <p:extLst>
      <p:ext uri="{BB962C8B-B14F-4D97-AF65-F5344CB8AC3E}">
        <p14:creationId xmlns:p14="http://schemas.microsoft.com/office/powerpoint/2010/main" val="66268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71500" y="482600"/>
            <a:ext cx="1060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3200" b="1" dirty="0" smtClean="0">
                <a:cs typeface="Arial" panose="020B0604020202020204" pitchFamily="34" charset="0"/>
              </a:rPr>
              <a:t>Variedades y Presentaciones:</a:t>
            </a:r>
          </a:p>
          <a:p>
            <a:endParaRPr lang="es-ES" sz="2000" dirty="0">
              <a:cs typeface="Arial" panose="020B0604020202020204" pitchFamily="34" charset="0"/>
            </a:endParaRPr>
          </a:p>
          <a:p>
            <a:r>
              <a:rPr lang="es-SV" sz="2000" dirty="0">
                <a:cs typeface="Arial" panose="020B0604020202020204" pitchFamily="34" charset="0"/>
              </a:rPr>
              <a:t>Esta marca cuenta con tres presentaciones las cuales se muestran  a continuación: </a:t>
            </a:r>
            <a:endParaRPr lang="es-ES" sz="2000" dirty="0"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1944438"/>
            <a:ext cx="10058400" cy="363607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176645" y="5592743"/>
            <a:ext cx="9726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0000"/>
              </a:lnSpc>
            </a:pPr>
            <a:r>
              <a:rPr lang="es-SV" sz="2000" dirty="0"/>
              <a:t>Los sabores preferidos fueron </a:t>
            </a:r>
            <a:r>
              <a:rPr lang="es-SV" sz="2000" b="1" dirty="0" smtClean="0"/>
              <a:t>vainilla</a:t>
            </a:r>
            <a:r>
              <a:rPr lang="es-SV" sz="2000" dirty="0" smtClean="0"/>
              <a:t> </a:t>
            </a:r>
            <a:r>
              <a:rPr lang="es-SV" sz="2000" dirty="0"/>
              <a:t>con un 20%, </a:t>
            </a:r>
            <a:r>
              <a:rPr lang="es-SV" sz="2000" b="1" dirty="0"/>
              <a:t>caramelo</a:t>
            </a:r>
            <a:r>
              <a:rPr lang="es-SV" sz="2000" dirty="0"/>
              <a:t> con 37% y </a:t>
            </a:r>
            <a:r>
              <a:rPr lang="es-SV" sz="2000" b="1" dirty="0"/>
              <a:t>chocolate</a:t>
            </a:r>
            <a:r>
              <a:rPr lang="es-SV" sz="2000" dirty="0"/>
              <a:t> con 27%.</a:t>
            </a:r>
          </a:p>
        </p:txBody>
      </p:sp>
    </p:spTree>
    <p:extLst>
      <p:ext uri="{BB962C8B-B14F-4D97-AF65-F5344CB8AC3E}">
        <p14:creationId xmlns:p14="http://schemas.microsoft.com/office/powerpoint/2010/main" val="427832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329703" y="1337480"/>
            <a:ext cx="6714698" cy="3848668"/>
          </a:xfrm>
          <a:prstGeom prst="rect">
            <a:avLst/>
          </a:prstGeom>
          <a:solidFill>
            <a:srgbClr val="FDF8E9"/>
          </a:solidFill>
          <a:ln>
            <a:solidFill>
              <a:srgbClr val="FDF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CuadroTexto 1"/>
          <p:cNvSpPr txBox="1"/>
          <p:nvPr/>
        </p:nvSpPr>
        <p:spPr>
          <a:xfrm>
            <a:off x="584768" y="532263"/>
            <a:ext cx="3509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3200" b="1" smtClean="0">
                <a:cs typeface="Arial" panose="020B0604020202020204" pitchFamily="34" charset="0"/>
              </a:rPr>
              <a:t>Atributos Físicos </a:t>
            </a:r>
          </a:p>
          <a:p>
            <a:r>
              <a:rPr lang="es-SV" sz="3200" b="1" smtClean="0">
                <a:cs typeface="Arial" panose="020B0604020202020204" pitchFamily="34" charset="0"/>
              </a:rPr>
              <a:t>del Producto: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584768" y="1805563"/>
            <a:ext cx="458773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cs typeface="Arial" panose="020B0604020202020204" pitchFamily="34" charset="0"/>
              </a:rPr>
              <a:t>El principal atributo del producto físico es </a:t>
            </a:r>
            <a:r>
              <a:rPr lang="es-SV" sz="2800" b="1" dirty="0">
                <a:solidFill>
                  <a:srgbClr val="00B050"/>
                </a:solidFill>
                <a:cs typeface="Arial" panose="020B0604020202020204" pitchFamily="34" charset="0"/>
              </a:rPr>
              <a:t>la forma y el diseño </a:t>
            </a:r>
            <a:r>
              <a:rPr lang="es-SV" dirty="0">
                <a:cs typeface="Arial" panose="020B0604020202020204" pitchFamily="34" charset="0"/>
              </a:rPr>
              <a:t>de la botella al trasmitir la elegancia y calidad de un producto irlandés; combinado con </a:t>
            </a:r>
            <a:r>
              <a:rPr lang="es-SV" sz="2800" b="1" dirty="0">
                <a:solidFill>
                  <a:srgbClr val="00B050"/>
                </a:solidFill>
                <a:cs typeface="Arial" panose="020B0604020202020204" pitchFamily="34" charset="0"/>
              </a:rPr>
              <a:t>una viñeta complemente sofisticada </a:t>
            </a:r>
            <a:r>
              <a:rPr lang="es-SV" dirty="0">
                <a:cs typeface="Arial" panose="020B0604020202020204" pitchFamily="34" charset="0"/>
              </a:rPr>
              <a:t>que atrapa de inmediato la atención de los consumidores, es decir, un envase más amigable y atractivo.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065945" y="2907871"/>
            <a:ext cx="36873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4000" dirty="0" smtClean="0">
                <a:cs typeface="Arial" panose="020B0604020202020204" pitchFamily="34" charset="0"/>
              </a:rPr>
              <a:t>Vídeo de Botella</a:t>
            </a:r>
            <a:endParaRPr lang="es-SV" sz="4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33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1" y="1648280"/>
            <a:ext cx="5941396" cy="413837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709313" y="1185867"/>
            <a:ext cx="26658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4400" b="1" dirty="0" smtClean="0">
                <a:cs typeface="Arial" panose="020B0604020202020204" pitchFamily="34" charset="0"/>
              </a:rPr>
              <a:t>Embalaje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709313" y="2072144"/>
            <a:ext cx="6096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SV" dirty="0">
                <a:cs typeface="Arial" panose="020B0604020202020204" pitchFamily="34" charset="0"/>
              </a:rPr>
              <a:t>La importación de este producto se hace a través de </a:t>
            </a:r>
            <a:r>
              <a:rPr lang="es-SV" sz="2800" b="1" dirty="0">
                <a:solidFill>
                  <a:srgbClr val="00B050"/>
                </a:solidFill>
                <a:cs typeface="Arial" panose="020B0604020202020204" pitchFamily="34" charset="0"/>
              </a:rPr>
              <a:t>cajas de madera</a:t>
            </a:r>
            <a:r>
              <a:rPr lang="es-SV" dirty="0">
                <a:cs typeface="Arial" panose="020B0604020202020204" pitchFamily="34" charset="0"/>
              </a:rPr>
              <a:t> que vienen selladas hasta los puntos aduaneros con el fin de resguardar de una mejor manera todo el producto, </a:t>
            </a:r>
            <a:r>
              <a:rPr lang="es-SV" b="1" dirty="0">
                <a:solidFill>
                  <a:srgbClr val="FF0000"/>
                </a:solidFill>
                <a:cs typeface="Arial" panose="020B0604020202020204" pitchFamily="34" charset="0"/>
              </a:rPr>
              <a:t>protegiéndolo de la humedad, daños por accidentes o bacterias que puedan contaminar de alguna manera el producto</a:t>
            </a:r>
            <a:r>
              <a:rPr lang="es-SV" dirty="0">
                <a:cs typeface="Arial" panose="020B0604020202020204" pitchFamily="34" charset="0"/>
              </a:rPr>
              <a:t>. Además lo protege de la variación de temperatura y de cualquier percance que tenga que ver con el elemento agua. </a:t>
            </a:r>
            <a:endParaRPr lang="es-ES" dirty="0"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6239330"/>
            <a:ext cx="12192000" cy="618670"/>
          </a:xfrm>
          <a:prstGeom prst="rect">
            <a:avLst/>
          </a:prstGeom>
          <a:solidFill>
            <a:srgbClr val="AA9775"/>
          </a:solidFill>
          <a:ln>
            <a:solidFill>
              <a:srgbClr val="AA9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9789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69962" y="2130188"/>
            <a:ext cx="548071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2000" dirty="0">
              <a:cs typeface="Arial" panose="020B0604020202020204" pitchFamily="34" charset="0"/>
            </a:endParaRPr>
          </a:p>
          <a:p>
            <a:pPr algn="just"/>
            <a:r>
              <a:rPr lang="es-SV" sz="2000" dirty="0">
                <a:cs typeface="Arial" panose="020B0604020202020204" pitchFamily="34" charset="0"/>
              </a:rPr>
              <a:t>La etiqueta de </a:t>
            </a:r>
            <a:r>
              <a:rPr lang="es-SV" sz="20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Coffrish</a:t>
            </a:r>
            <a:r>
              <a:rPr lang="es-SV" sz="2000" dirty="0" smtClean="0">
                <a:cs typeface="Arial" panose="020B0604020202020204" pitchFamily="34" charset="0"/>
              </a:rPr>
              <a:t> </a:t>
            </a:r>
            <a:r>
              <a:rPr lang="es-SV" sz="2000" dirty="0">
                <a:cs typeface="Arial" panose="020B0604020202020204" pitchFamily="34" charset="0"/>
              </a:rPr>
              <a:t>fue diseñada especialmente para resaltar elementos clásicos de la cultura irlandesa. Es de tipo </a:t>
            </a:r>
            <a:r>
              <a:rPr lang="es-SV" sz="2800" b="1" dirty="0" smtClean="0">
                <a:cs typeface="Arial" panose="020B0604020202020204" pitchFamily="34" charset="0"/>
              </a:rPr>
              <a:t>persuasiva.</a:t>
            </a:r>
            <a:endParaRPr lang="es-SV" sz="2000" b="1" dirty="0" smtClean="0">
              <a:cs typeface="Arial" panose="020B0604020202020204" pitchFamily="34" charset="0"/>
            </a:endParaRPr>
          </a:p>
          <a:p>
            <a:pPr algn="just"/>
            <a:endParaRPr lang="es-ES_tradnl" sz="2000" dirty="0" smtClean="0">
              <a:cs typeface="Arial" panose="020B0604020202020204" pitchFamily="34" charset="0"/>
            </a:endParaRPr>
          </a:p>
          <a:p>
            <a:pPr algn="just"/>
            <a:r>
              <a:rPr lang="es-SV" sz="2000" dirty="0" smtClean="0">
                <a:cs typeface="Arial" panose="020B0604020202020204" pitchFamily="34" charset="0"/>
              </a:rPr>
              <a:t>En </a:t>
            </a:r>
            <a:r>
              <a:rPr lang="es-SV" sz="2000" dirty="0">
                <a:cs typeface="Arial" panose="020B0604020202020204" pitchFamily="34" charset="0"/>
              </a:rPr>
              <a:t>la parte posterior de la viñeta </a:t>
            </a:r>
            <a:r>
              <a:rPr lang="es-SV" sz="2000" dirty="0" smtClean="0">
                <a:cs typeface="Arial" panose="020B0604020202020204" pitchFamily="34" charset="0"/>
              </a:rPr>
              <a:t>se </a:t>
            </a:r>
            <a:r>
              <a:rPr lang="es-SV" sz="2000" dirty="0">
                <a:cs typeface="Arial" panose="020B0604020202020204" pitchFamily="34" charset="0"/>
              </a:rPr>
              <a:t>puede apreciar a su mascota publicitaria quien lleva el nombre de </a:t>
            </a:r>
            <a:r>
              <a:rPr lang="es-SV" sz="2000" dirty="0" smtClean="0">
                <a:cs typeface="Arial" panose="020B0604020202020204" pitchFamily="34" charset="0"/>
              </a:rPr>
              <a:t>Patrick</a:t>
            </a:r>
            <a:r>
              <a:rPr lang="es-SV" sz="2000" dirty="0">
                <a:cs typeface="Arial" panose="020B0604020202020204" pitchFamily="34" charset="0"/>
              </a:rPr>
              <a:t>, para que comience a tener presencia en los consumidores.  </a:t>
            </a:r>
            <a:endParaRPr lang="es-ES" sz="2000" dirty="0"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69962" y="1497225"/>
            <a:ext cx="29145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4400" b="1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La </a:t>
            </a:r>
            <a:r>
              <a:rPr lang="es-SV" sz="4400" b="1" dirty="0" smtClean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Etiqueta </a:t>
            </a:r>
            <a:endParaRPr lang="es-SV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055" y="1979929"/>
            <a:ext cx="6123945" cy="360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3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66633" y="753660"/>
            <a:ext cx="5247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800" b="1" dirty="0">
                <a:cs typeface="Arial" panose="020B0604020202020204" pitchFamily="34" charset="0"/>
              </a:rPr>
              <a:t>COSTO Y FIJACION DE </a:t>
            </a:r>
            <a:r>
              <a:rPr lang="es-SV" sz="2800" b="1" dirty="0" smtClean="0">
                <a:cs typeface="Arial" panose="020B0604020202020204" pitchFamily="34" charset="0"/>
              </a:rPr>
              <a:t>PRECIOS: </a:t>
            </a:r>
            <a:endParaRPr lang="es-ES" sz="2800" b="1" dirty="0"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33" y="1504134"/>
            <a:ext cx="10112894" cy="481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5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59597" y="1280804"/>
            <a:ext cx="5545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4000" b="1" dirty="0" smtClean="0">
                <a:solidFill>
                  <a:srgbClr val="F47A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Punto de Venta :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059597" y="2340830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SV" dirty="0">
                <a:latin typeface="Arial" panose="020B0604020202020204" pitchFamily="34" charset="0"/>
                <a:cs typeface="Arial" panose="020B0604020202020204" pitchFamily="34" charset="0"/>
              </a:rPr>
              <a:t>Como parte de la estrategia de lanzamiento de </a:t>
            </a:r>
            <a:r>
              <a:rPr lang="es-SV" sz="2800" b="1" dirty="0">
                <a:latin typeface="Tolkien" panose="020B7200000000000000" pitchFamily="34" charset="0"/>
                <a:cs typeface="Arial" panose="020B0604020202020204" pitchFamily="34" charset="0"/>
              </a:rPr>
              <a:t>Coffrish</a:t>
            </a:r>
            <a:r>
              <a:rPr lang="es-SV" dirty="0">
                <a:latin typeface="Arial" panose="020B0604020202020204" pitchFamily="34" charset="0"/>
                <a:cs typeface="Arial" panose="020B0604020202020204" pitchFamily="34" charset="0"/>
              </a:rPr>
              <a:t>, la forma de llegar a los consumidores será a través de una </a:t>
            </a:r>
            <a:r>
              <a:rPr lang="es-SV" sz="2000" b="1" dirty="0">
                <a:latin typeface="Arial" panose="020B0604020202020204" pitchFamily="34" charset="0"/>
                <a:cs typeface="Arial" panose="020B0604020202020204" pitchFamily="34" charset="0"/>
              </a:rPr>
              <a:t>cadena de </a:t>
            </a:r>
            <a:r>
              <a:rPr lang="es-SV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supermercados </a:t>
            </a:r>
            <a:r>
              <a:rPr lang="es-SV" dirty="0">
                <a:latin typeface="Arial" panose="020B0604020202020204" pitchFamily="34" charset="0"/>
                <a:cs typeface="Arial" panose="020B0604020202020204" pitchFamily="34" charset="0"/>
              </a:rPr>
              <a:t>intermediaria que ofrezca la mejor negociación  de entrada del producto. </a:t>
            </a:r>
            <a:endParaRPr lang="es-SV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SV" dirty="0">
                <a:latin typeface="Arial" panose="020B0604020202020204" pitchFamily="34" charset="0"/>
                <a:cs typeface="Arial" panose="020B0604020202020204" pitchFamily="34" charset="0"/>
              </a:rPr>
              <a:t>Según las personas encuestadas, el </a:t>
            </a:r>
            <a:r>
              <a:rPr lang="es-SV" dirty="0" smtClean="0">
                <a:latin typeface="Arial" panose="020B0604020202020204" pitchFamily="34" charset="0"/>
                <a:cs typeface="Arial" panose="020B0604020202020204" pitchFamily="34" charset="0"/>
              </a:rPr>
              <a:t>70% prefiere </a:t>
            </a:r>
            <a:r>
              <a:rPr lang="es-SV" dirty="0">
                <a:latin typeface="Arial" panose="020B0604020202020204" pitchFamily="34" charset="0"/>
                <a:cs typeface="Arial" panose="020B0604020202020204" pitchFamily="34" charset="0"/>
              </a:rPr>
              <a:t>encontrar a la marca en supermercados, lo cual nos da la pauta para tomar la decisión de realizar dicha negociaciones con Grupo Callejas S.A de C.V  a cargo de la cadena </a:t>
            </a:r>
            <a:r>
              <a:rPr lang="es-SV" i="1" dirty="0">
                <a:latin typeface="Arial" panose="020B0604020202020204" pitchFamily="34" charset="0"/>
                <a:cs typeface="Arial" panose="020B0604020202020204" pitchFamily="34" charset="0"/>
              </a:rPr>
              <a:t>Súper selectos</a:t>
            </a:r>
            <a:r>
              <a:rPr lang="es-SV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8" b="26025"/>
          <a:stretch/>
        </p:blipFill>
        <p:spPr>
          <a:xfrm>
            <a:off x="7610264" y="4154953"/>
            <a:ext cx="3691765" cy="1250557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593" y="2081523"/>
            <a:ext cx="3813436" cy="180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8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847753" y="970610"/>
            <a:ext cx="357040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2000" dirty="0">
                <a:cs typeface="Arial" panose="020B0604020202020204" pitchFamily="34" charset="0"/>
              </a:rPr>
              <a:t>Se  detallan a continuación algunas de las tiendas clasificadas como categoría “A</a:t>
            </a:r>
            <a:r>
              <a:rPr lang="es-SV" sz="2000" dirty="0" smtClean="0">
                <a:cs typeface="Arial" panose="020B0604020202020204" pitchFamily="34" charset="0"/>
              </a:rPr>
              <a:t>”:</a:t>
            </a:r>
          </a:p>
          <a:p>
            <a:pPr algn="just"/>
            <a:endParaRPr lang="es-ES" sz="2000" dirty="0"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s-SV" sz="2000" dirty="0">
                <a:cs typeface="Arial" panose="020B0604020202020204" pitchFamily="34" charset="0"/>
              </a:rPr>
              <a:t>Selectos </a:t>
            </a:r>
            <a:r>
              <a:rPr lang="es-SV" sz="2000" dirty="0" smtClean="0">
                <a:cs typeface="Arial" panose="020B0604020202020204" pitchFamily="34" charset="0"/>
              </a:rPr>
              <a:t>Masferrer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endParaRPr lang="es-ES" sz="2000" dirty="0"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s-SV" sz="2000" dirty="0">
                <a:cs typeface="Arial" panose="020B0604020202020204" pitchFamily="34" charset="0"/>
              </a:rPr>
              <a:t>Selectos Escalón </a:t>
            </a:r>
            <a:endParaRPr lang="es-SV" sz="2000" dirty="0" smtClean="0"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endParaRPr lang="es-ES" sz="2000" dirty="0"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s-SV" sz="2000" dirty="0">
                <a:cs typeface="Arial" panose="020B0604020202020204" pitchFamily="34" charset="0"/>
              </a:rPr>
              <a:t>Selectos </a:t>
            </a:r>
            <a:r>
              <a:rPr lang="es-SV" sz="2000" dirty="0" smtClean="0">
                <a:cs typeface="Arial" panose="020B0604020202020204" pitchFamily="34" charset="0"/>
              </a:rPr>
              <a:t>Beethoven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endParaRPr lang="es-ES" sz="2000" dirty="0"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s-SV" sz="2000" dirty="0">
                <a:cs typeface="Arial" panose="020B0604020202020204" pitchFamily="34" charset="0"/>
              </a:rPr>
              <a:t>Selectos Santa Emilia </a:t>
            </a:r>
            <a:endParaRPr lang="es-SV" sz="2000" dirty="0" smtClean="0"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endParaRPr lang="es-ES" sz="2000" dirty="0"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s-SV" sz="2000" dirty="0">
                <a:cs typeface="Arial" panose="020B0604020202020204" pitchFamily="34" charset="0"/>
              </a:rPr>
              <a:t>Selectos Multiplaza </a:t>
            </a:r>
            <a:endParaRPr lang="es-SV" sz="2000" dirty="0" smtClean="0"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endParaRPr lang="es-ES" sz="2000" dirty="0"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s-SV" sz="2000" dirty="0">
                <a:cs typeface="Arial" panose="020B0604020202020204" pitchFamily="34" charset="0"/>
              </a:rPr>
              <a:t>Selectos Sultana </a:t>
            </a:r>
            <a:endParaRPr lang="es-ES" sz="2000" dirty="0">
              <a:cs typeface="Arial" panose="020B0604020202020204" pitchFamily="34" charset="0"/>
            </a:endParaRPr>
          </a:p>
        </p:txBody>
      </p:sp>
      <p:pic>
        <p:nvPicPr>
          <p:cNvPr id="10" name="Imagen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8" b="26025"/>
          <a:stretch/>
        </p:blipFill>
        <p:spPr>
          <a:xfrm>
            <a:off x="6096650" y="970610"/>
            <a:ext cx="4800600" cy="1626166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049" y="2847430"/>
            <a:ext cx="5511802" cy="204554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653749" y="5143626"/>
            <a:ext cx="56864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400" dirty="0"/>
              <a:t>Imágenes de carácter ilustrativo para demostrar ejemplos de puntas de góndola donde puede ser ubicada la marca bajo una línea de comunicación a su target. 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09893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850" y="1153482"/>
            <a:ext cx="7281687" cy="340462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559082" y="4558105"/>
            <a:ext cx="45552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6000" b="1" dirty="0" smtClean="0">
                <a:solidFill>
                  <a:srgbClr val="149948"/>
                </a:solidFill>
                <a:cs typeface="Arial" panose="020B0604020202020204" pitchFamily="34" charset="0"/>
              </a:rPr>
              <a:t>@</a:t>
            </a:r>
            <a:r>
              <a:rPr lang="es-SV" sz="6000" b="1" dirty="0" err="1" smtClean="0">
                <a:solidFill>
                  <a:srgbClr val="149948"/>
                </a:solidFill>
                <a:cs typeface="Arial" panose="020B0604020202020204" pitchFamily="34" charset="0"/>
              </a:rPr>
              <a:t>CoffrishESA</a:t>
            </a:r>
            <a:endParaRPr lang="es-SV" sz="4400" b="1" dirty="0">
              <a:solidFill>
                <a:srgbClr val="1499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78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855619" y="2553001"/>
            <a:ext cx="559351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11500" b="1" dirty="0" smtClean="0">
                <a:solidFill>
                  <a:srgbClr val="149948"/>
                </a:solidFill>
                <a:cs typeface="Arial" panose="020B0604020202020204" pitchFamily="34" charset="0"/>
              </a:rPr>
              <a:t>GRACIAS</a:t>
            </a:r>
            <a:endParaRPr lang="es-SV" sz="8000" b="1" dirty="0">
              <a:solidFill>
                <a:srgbClr val="149948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12192000" cy="1665027"/>
          </a:xfrm>
          <a:prstGeom prst="rect">
            <a:avLst/>
          </a:prstGeom>
          <a:solidFill>
            <a:srgbClr val="149948"/>
          </a:solidFill>
          <a:ln>
            <a:solidFill>
              <a:srgbClr val="1499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" name="Rectángulo 3"/>
          <p:cNvSpPr/>
          <p:nvPr/>
        </p:nvSpPr>
        <p:spPr>
          <a:xfrm>
            <a:off x="0" y="5220268"/>
            <a:ext cx="12192000" cy="1665027"/>
          </a:xfrm>
          <a:prstGeom prst="rect">
            <a:avLst/>
          </a:prstGeom>
          <a:solidFill>
            <a:srgbClr val="149948"/>
          </a:solidFill>
          <a:ln>
            <a:solidFill>
              <a:srgbClr val="1499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08" y="832513"/>
            <a:ext cx="3249681" cy="457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3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793" y="160094"/>
            <a:ext cx="7332196" cy="6954063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 rot="5400000">
            <a:off x="6907113" y="2974343"/>
            <a:ext cx="6100549" cy="1325563"/>
          </a:xfrm>
        </p:spPr>
        <p:txBody>
          <a:bodyPr>
            <a:noAutofit/>
          </a:bodyPr>
          <a:lstStyle/>
          <a:p>
            <a:r>
              <a:rPr lang="es-SV" sz="6600" b="1" dirty="0" smtClean="0">
                <a:solidFill>
                  <a:srgbClr val="149948"/>
                </a:solidFill>
                <a:latin typeface="+mn-lt"/>
              </a:rPr>
              <a:t>BENCHMARKING</a:t>
            </a:r>
            <a:endParaRPr lang="es-SV" sz="6600" b="1" dirty="0">
              <a:solidFill>
                <a:srgbClr val="14994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942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083935" y="2248047"/>
            <a:ext cx="389401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9600" b="1" dirty="0" err="1" smtClean="0">
                <a:latin typeface="Tolkien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Naming</a:t>
            </a:r>
            <a:endParaRPr lang="es-SV" sz="8000" b="1" dirty="0">
              <a:latin typeface="Tolkien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13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660107" y="1698197"/>
            <a:ext cx="5103671" cy="3463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Utilizamos 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técnica </a:t>
            </a:r>
            <a:r>
              <a:rPr lang="es-SV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combinatoria 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poder seleccionar el nombre de nuestra marca. </a:t>
            </a:r>
            <a:endParaRPr lang="es-SV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SV" i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SV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</a:t>
            </a:r>
            <a:r>
              <a:rPr lang="es-SV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qué elegimos el idioma ingles?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Tomamos como base el idioma ingles ya que es considerado actualmente el idioma más importante a nivel mundial, ya sea para aquellos que lo hablan como primera lengua o aquellos que lo hablan como segunda.</a:t>
            </a:r>
            <a:endParaRPr lang="es-SV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96" y="568398"/>
            <a:ext cx="6108511" cy="53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6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038897" y="159447"/>
            <a:ext cx="4524778" cy="1325563"/>
          </a:xfrm>
        </p:spPr>
        <p:txBody>
          <a:bodyPr>
            <a:normAutofit/>
          </a:bodyPr>
          <a:lstStyle/>
          <a:p>
            <a:r>
              <a:rPr lang="es-SV" b="1" dirty="0">
                <a:solidFill>
                  <a:srgbClr val="149948"/>
                </a:solidFill>
                <a:latin typeface="+mn-lt"/>
              </a:rPr>
              <a:t>Simbología Básica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21"/>
          <a:stretch/>
        </p:blipFill>
        <p:spPr>
          <a:xfrm>
            <a:off x="1747610" y="2773859"/>
            <a:ext cx="8860554" cy="168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7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70205" y="1919245"/>
            <a:ext cx="4171682" cy="1325563"/>
          </a:xfrm>
        </p:spPr>
        <p:txBody>
          <a:bodyPr>
            <a:normAutofit/>
          </a:bodyPr>
          <a:lstStyle/>
          <a:p>
            <a:r>
              <a:rPr lang="es-SV" sz="3200" b="1" dirty="0" smtClean="0">
                <a:solidFill>
                  <a:srgbClr val="149948"/>
                </a:solidFill>
                <a:latin typeface="+mn-lt"/>
              </a:rPr>
              <a:t>Imagotipo Corporativo</a:t>
            </a:r>
            <a:endParaRPr lang="es-SV" sz="3200" dirty="0">
              <a:latin typeface="+mn-lt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67" y="1270230"/>
            <a:ext cx="6376863" cy="3013539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752" y="4774534"/>
            <a:ext cx="3678750" cy="23625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543890" y="4283769"/>
            <a:ext cx="843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b="1" dirty="0" err="1" smtClean="0"/>
              <a:t>Isotipo</a:t>
            </a:r>
            <a:endParaRPr lang="es-SV" b="1" dirty="0"/>
          </a:p>
        </p:txBody>
      </p:sp>
      <p:sp>
        <p:nvSpPr>
          <p:cNvPr id="7" name="Rectángulo 6"/>
          <p:cNvSpPr/>
          <p:nvPr/>
        </p:nvSpPr>
        <p:spPr>
          <a:xfrm>
            <a:off x="5194907" y="4339589"/>
            <a:ext cx="1019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b="1" dirty="0" smtClean="0"/>
              <a:t>Logotipo</a:t>
            </a:r>
            <a:endParaRPr lang="es-SV" b="1" dirty="0"/>
          </a:p>
        </p:txBody>
      </p:sp>
      <p:sp>
        <p:nvSpPr>
          <p:cNvPr id="8" name="Rectángulo 7"/>
          <p:cNvSpPr/>
          <p:nvPr/>
        </p:nvSpPr>
        <p:spPr>
          <a:xfrm>
            <a:off x="3383264" y="4994377"/>
            <a:ext cx="1160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b="1" dirty="0" smtClean="0"/>
              <a:t>Imagotipo</a:t>
            </a:r>
            <a:endParaRPr lang="es-SV" b="1" dirty="0"/>
          </a:p>
        </p:txBody>
      </p:sp>
      <p:sp>
        <p:nvSpPr>
          <p:cNvPr id="9" name="Rectángulo 8"/>
          <p:cNvSpPr/>
          <p:nvPr/>
        </p:nvSpPr>
        <p:spPr>
          <a:xfrm>
            <a:off x="7470205" y="3083440"/>
            <a:ext cx="37477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 smtClean="0"/>
              <a:t>La unión </a:t>
            </a:r>
            <a:r>
              <a:rPr lang="es-SV" dirty="0"/>
              <a:t>del </a:t>
            </a:r>
            <a:r>
              <a:rPr lang="es-SV" dirty="0" err="1"/>
              <a:t>isotipo</a:t>
            </a:r>
            <a:r>
              <a:rPr lang="es-SV" dirty="0"/>
              <a:t> y el logotipo, estos se encuentran claramente diferenciados e incluso pueden funcionar por separado.</a:t>
            </a:r>
          </a:p>
        </p:txBody>
      </p:sp>
    </p:spTree>
    <p:extLst>
      <p:ext uri="{BB962C8B-B14F-4D97-AF65-F5344CB8AC3E}">
        <p14:creationId xmlns:p14="http://schemas.microsoft.com/office/powerpoint/2010/main" val="152709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590" y="489397"/>
            <a:ext cx="7565050" cy="5713323"/>
          </a:xfr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76977" y="991966"/>
            <a:ext cx="4171682" cy="1325563"/>
          </a:xfrm>
        </p:spPr>
        <p:txBody>
          <a:bodyPr>
            <a:normAutofit/>
          </a:bodyPr>
          <a:lstStyle/>
          <a:p>
            <a:r>
              <a:rPr lang="es-SV" sz="4000" b="1" dirty="0" smtClean="0">
                <a:solidFill>
                  <a:srgbClr val="149948"/>
                </a:solidFill>
                <a:latin typeface="+mn-lt"/>
              </a:rPr>
              <a:t>Grilla Estructural</a:t>
            </a:r>
            <a:endParaRPr lang="es-SV" sz="4000" dirty="0">
              <a:latin typeface="+mn-lt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76977" y="2445637"/>
            <a:ext cx="37344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/>
              <a:t>A continuación se expone una grilla constructiva que permite mantener las </a:t>
            </a:r>
            <a:r>
              <a:rPr lang="es-SV" dirty="0" smtClean="0"/>
              <a:t>justo </a:t>
            </a:r>
            <a:r>
              <a:rPr lang="es-SV" dirty="0"/>
              <a:t>proporciones del imagotipo.</a:t>
            </a:r>
          </a:p>
          <a:p>
            <a:pPr algn="just"/>
            <a:endParaRPr lang="es-SV" dirty="0"/>
          </a:p>
          <a:p>
            <a:pPr algn="just"/>
            <a:r>
              <a:rPr lang="es-SV" dirty="0"/>
              <a:t>Se utiliza como referente proporcional la medida “x”, tal que “x” es la novena parte de la altura total del imagotipo </a:t>
            </a:r>
            <a:r>
              <a:rPr lang="es-SV" dirty="0" smtClean="0"/>
              <a:t>Coffrish.</a:t>
            </a:r>
            <a:endParaRPr lang="es-SV" dirty="0"/>
          </a:p>
        </p:txBody>
      </p:sp>
      <p:cxnSp>
        <p:nvCxnSpPr>
          <p:cNvPr id="12" name="Conector angular 11"/>
          <p:cNvCxnSpPr/>
          <p:nvPr/>
        </p:nvCxnSpPr>
        <p:spPr>
          <a:xfrm rot="10800000" flipV="1">
            <a:off x="6622474" y="5486399"/>
            <a:ext cx="1343891" cy="374073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6025835" y="5694217"/>
            <a:ext cx="596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dirty="0" smtClean="0">
                <a:solidFill>
                  <a:srgbClr val="67717D"/>
                </a:solidFill>
              </a:rPr>
              <a:t>0,1X</a:t>
            </a:r>
            <a:endParaRPr lang="es-SV" dirty="0">
              <a:solidFill>
                <a:srgbClr val="6771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9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2738</TotalTime>
  <Words>1202</Words>
  <Application>Microsoft Office PowerPoint</Application>
  <PresentationFormat>Personalizado</PresentationFormat>
  <Paragraphs>171</Paragraphs>
  <Slides>38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38</vt:i4>
      </vt:variant>
    </vt:vector>
  </HeadingPairs>
  <TitlesOfParts>
    <vt:vector size="40" baseType="lpstr">
      <vt:lpstr>Tema de Office</vt:lpstr>
      <vt:lpstr>1_Tema de Office</vt:lpstr>
      <vt:lpstr>Presentación de PowerPoint</vt:lpstr>
      <vt:lpstr>¿Como está el mercado salvadoreño?</vt:lpstr>
      <vt:lpstr>Perfil del Target</vt:lpstr>
      <vt:lpstr>BENCHMARKING</vt:lpstr>
      <vt:lpstr>Presentación de PowerPoint</vt:lpstr>
      <vt:lpstr>Presentación de PowerPoint</vt:lpstr>
      <vt:lpstr>Simbología Básica</vt:lpstr>
      <vt:lpstr>Imagotipo Corporativo</vt:lpstr>
      <vt:lpstr>Grilla Estructural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Identidad de marca</vt:lpstr>
      <vt:lpstr>Valor de Marca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 pc</dc:creator>
  <cp:lastModifiedBy>UCA</cp:lastModifiedBy>
  <cp:revision>90</cp:revision>
  <dcterms:created xsi:type="dcterms:W3CDTF">2017-02-04T01:54:06Z</dcterms:created>
  <dcterms:modified xsi:type="dcterms:W3CDTF">2017-09-07T17:57:39Z</dcterms:modified>
</cp:coreProperties>
</file>